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Montserrat" panose="00000500000000000000" pitchFamily="2" charset="0"/>
      <p:regular r:id="rId23"/>
    </p:embeddedFont>
    <p:embeddedFont>
      <p:font typeface="Montserrat Bold" panose="00000800000000000000" charset="0"/>
      <p:regular r:id="rId24"/>
    </p:embeddedFont>
    <p:embeddedFont>
      <p:font typeface="Montserrat Italics" panose="020B0604020202020204" charset="0"/>
      <p:regular r:id="rId25"/>
    </p:embeddedFont>
    <p:embeddedFont>
      <p:font typeface="TT Fors" panose="020B0604020202020204" charset="0"/>
      <p:regular r:id="rId26"/>
    </p:embeddedFont>
    <p:embeddedFont>
      <p:font typeface="TT Fors 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5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09.07.2026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4.sv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8.svg"/><Relationship Id="rId4" Type="http://schemas.openxmlformats.org/officeDocument/2006/relationships/image" Target="../media/image14.sv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8.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svg"/></Relationships>
</file>

<file path=ppt/slides/_rels/slide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4.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cte.azed.gov/CareerandTechnicalStudentOrganization" TargetMode="External"/><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hyperlink" Target="https://mycert.azed.gov/public"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mailto:CTELocalPrograms@azed.gov" TargetMode="External"/><Relationship Id="rId5" Type="http://schemas.openxmlformats.org/officeDocument/2006/relationships/image" Target="../media/image16.sv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Freeform 2"/>
          <p:cNvSpPr/>
          <p:nvPr/>
        </p:nvSpPr>
        <p:spPr>
          <a:xfrm>
            <a:off x="6257151" y="7907052"/>
            <a:ext cx="5417534" cy="1447800"/>
          </a:xfrm>
          <a:custGeom>
            <a:avLst/>
            <a:gdLst/>
            <a:ahLst/>
            <a:cxnLst/>
            <a:rect l="l" t="t" r="r" b="b"/>
            <a:pathLst>
              <a:path w="3367468" h="893782">
                <a:moveTo>
                  <a:pt x="0" y="0"/>
                </a:moveTo>
                <a:lnTo>
                  <a:pt x="3367468" y="0"/>
                </a:lnTo>
                <a:lnTo>
                  <a:pt x="3367468" y="893782"/>
                </a:lnTo>
                <a:lnTo>
                  <a:pt x="0" y="893782"/>
                </a:lnTo>
                <a:lnTo>
                  <a:pt x="0" y="0"/>
                </a:lnTo>
                <a:close/>
              </a:path>
            </a:pathLst>
          </a:custGeom>
          <a:blipFill>
            <a:blip r:embed="rId3"/>
            <a:stretch>
              <a:fillRect/>
            </a:stretch>
          </a:blipFill>
        </p:spPr>
        <p:txBody>
          <a:bodyPr/>
          <a:lstStyle/>
          <a:p>
            <a:endParaRPr lang="en-US"/>
          </a:p>
        </p:txBody>
      </p:sp>
      <p:sp>
        <p:nvSpPr>
          <p:cNvPr id="3" name="Freeform 3"/>
          <p:cNvSpPr/>
          <p:nvPr/>
        </p:nvSpPr>
        <p:spPr>
          <a:xfrm>
            <a:off x="1541712" y="880145"/>
            <a:ext cx="1716337" cy="1335297"/>
          </a:xfrm>
          <a:custGeom>
            <a:avLst/>
            <a:gdLst/>
            <a:ahLst/>
            <a:cxnLst/>
            <a:rect l="l" t="t" r="r" b="b"/>
            <a:pathLst>
              <a:path w="1716337" h="1335297">
                <a:moveTo>
                  <a:pt x="0" y="0"/>
                </a:moveTo>
                <a:lnTo>
                  <a:pt x="1716337" y="0"/>
                </a:lnTo>
                <a:lnTo>
                  <a:pt x="1716337" y="1335297"/>
                </a:lnTo>
                <a:lnTo>
                  <a:pt x="0" y="1335297"/>
                </a:lnTo>
                <a:lnTo>
                  <a:pt x="0" y="0"/>
                </a:lnTo>
                <a:close/>
              </a:path>
            </a:pathLst>
          </a:custGeom>
          <a:blipFill>
            <a:blip r:embed="rId4"/>
            <a:stretch>
              <a:fillRect/>
            </a:stretch>
          </a:blipFill>
        </p:spPr>
        <p:txBody>
          <a:bodyPr/>
          <a:lstStyle/>
          <a:p>
            <a:endParaRPr lang="en-US"/>
          </a:p>
        </p:txBody>
      </p:sp>
      <p:sp>
        <p:nvSpPr>
          <p:cNvPr id="4" name="Freeform 4"/>
          <p:cNvSpPr/>
          <p:nvPr/>
        </p:nvSpPr>
        <p:spPr>
          <a:xfrm>
            <a:off x="3723067" y="2218038"/>
            <a:ext cx="2342591" cy="774501"/>
          </a:xfrm>
          <a:custGeom>
            <a:avLst/>
            <a:gdLst/>
            <a:ahLst/>
            <a:cxnLst/>
            <a:rect l="l" t="t" r="r" b="b"/>
            <a:pathLst>
              <a:path w="2342591" h="774501">
                <a:moveTo>
                  <a:pt x="0" y="0"/>
                </a:moveTo>
                <a:lnTo>
                  <a:pt x="2342591" y="0"/>
                </a:lnTo>
                <a:lnTo>
                  <a:pt x="2342591" y="774501"/>
                </a:lnTo>
                <a:lnTo>
                  <a:pt x="0" y="774501"/>
                </a:lnTo>
                <a:lnTo>
                  <a:pt x="0" y="0"/>
                </a:lnTo>
                <a:close/>
              </a:path>
            </a:pathLst>
          </a:custGeom>
          <a:blipFill>
            <a:blip r:embed="rId5"/>
            <a:stretch>
              <a:fillRect t="-72572" b="-61081"/>
            </a:stretch>
          </a:blipFill>
        </p:spPr>
        <p:txBody>
          <a:bodyPr/>
          <a:lstStyle/>
          <a:p>
            <a:endParaRPr lang="en-US"/>
          </a:p>
        </p:txBody>
      </p:sp>
      <p:sp>
        <p:nvSpPr>
          <p:cNvPr id="5" name="Freeform 5"/>
          <p:cNvSpPr/>
          <p:nvPr/>
        </p:nvSpPr>
        <p:spPr>
          <a:xfrm>
            <a:off x="12585678" y="1196078"/>
            <a:ext cx="2135939" cy="817458"/>
          </a:xfrm>
          <a:custGeom>
            <a:avLst/>
            <a:gdLst/>
            <a:ahLst/>
            <a:cxnLst/>
            <a:rect l="l" t="t" r="r" b="b"/>
            <a:pathLst>
              <a:path w="2135939" h="817458">
                <a:moveTo>
                  <a:pt x="0" y="0"/>
                </a:moveTo>
                <a:lnTo>
                  <a:pt x="2135939" y="0"/>
                </a:lnTo>
                <a:lnTo>
                  <a:pt x="2135939" y="817458"/>
                </a:lnTo>
                <a:lnTo>
                  <a:pt x="0" y="817458"/>
                </a:lnTo>
                <a:lnTo>
                  <a:pt x="0" y="0"/>
                </a:lnTo>
                <a:close/>
              </a:path>
            </a:pathLst>
          </a:custGeom>
          <a:blipFill>
            <a:blip r:embed="rId6"/>
            <a:stretch>
              <a:fillRect/>
            </a:stretch>
          </a:blipFill>
        </p:spPr>
        <p:txBody>
          <a:bodyPr/>
          <a:lstStyle/>
          <a:p>
            <a:endParaRPr lang="en-US"/>
          </a:p>
        </p:txBody>
      </p:sp>
      <p:sp>
        <p:nvSpPr>
          <p:cNvPr id="6" name="Freeform 6"/>
          <p:cNvSpPr/>
          <p:nvPr/>
        </p:nvSpPr>
        <p:spPr>
          <a:xfrm>
            <a:off x="15131963" y="1713726"/>
            <a:ext cx="1897705" cy="1214531"/>
          </a:xfrm>
          <a:custGeom>
            <a:avLst/>
            <a:gdLst/>
            <a:ahLst/>
            <a:cxnLst/>
            <a:rect l="l" t="t" r="r" b="b"/>
            <a:pathLst>
              <a:path w="1897705" h="1214531">
                <a:moveTo>
                  <a:pt x="0" y="0"/>
                </a:moveTo>
                <a:lnTo>
                  <a:pt x="1897704" y="0"/>
                </a:lnTo>
                <a:lnTo>
                  <a:pt x="1897704" y="1214531"/>
                </a:lnTo>
                <a:lnTo>
                  <a:pt x="0" y="1214531"/>
                </a:lnTo>
                <a:lnTo>
                  <a:pt x="0" y="0"/>
                </a:lnTo>
                <a:close/>
              </a:path>
            </a:pathLst>
          </a:custGeom>
          <a:blipFill>
            <a:blip r:embed="rId7"/>
            <a:stretch>
              <a:fillRect/>
            </a:stretch>
          </a:blipFill>
        </p:spPr>
        <p:txBody>
          <a:bodyPr/>
          <a:lstStyle/>
          <a:p>
            <a:endParaRPr lang="en-US"/>
          </a:p>
        </p:txBody>
      </p:sp>
      <p:sp>
        <p:nvSpPr>
          <p:cNvPr id="7" name="Freeform 7"/>
          <p:cNvSpPr/>
          <p:nvPr/>
        </p:nvSpPr>
        <p:spPr>
          <a:xfrm>
            <a:off x="6861822" y="1111581"/>
            <a:ext cx="1731924" cy="1054899"/>
          </a:xfrm>
          <a:custGeom>
            <a:avLst/>
            <a:gdLst/>
            <a:ahLst/>
            <a:cxnLst/>
            <a:rect l="l" t="t" r="r" b="b"/>
            <a:pathLst>
              <a:path w="1731924" h="1054899">
                <a:moveTo>
                  <a:pt x="0" y="0"/>
                </a:moveTo>
                <a:lnTo>
                  <a:pt x="1731924" y="0"/>
                </a:lnTo>
                <a:lnTo>
                  <a:pt x="1731924" y="1054899"/>
                </a:lnTo>
                <a:lnTo>
                  <a:pt x="0" y="1054899"/>
                </a:lnTo>
                <a:lnTo>
                  <a:pt x="0" y="0"/>
                </a:lnTo>
                <a:close/>
              </a:path>
            </a:pathLst>
          </a:custGeom>
          <a:blipFill>
            <a:blip r:embed="rId8"/>
            <a:stretch>
              <a:fillRect/>
            </a:stretch>
          </a:blipFill>
        </p:spPr>
        <p:txBody>
          <a:bodyPr/>
          <a:lstStyle/>
          <a:p>
            <a:endParaRPr lang="en-US"/>
          </a:p>
        </p:txBody>
      </p:sp>
      <p:sp>
        <p:nvSpPr>
          <p:cNvPr id="8" name="Freeform 8"/>
          <p:cNvSpPr/>
          <p:nvPr/>
        </p:nvSpPr>
        <p:spPr>
          <a:xfrm>
            <a:off x="10287000" y="1741021"/>
            <a:ext cx="979156" cy="1255329"/>
          </a:xfrm>
          <a:custGeom>
            <a:avLst/>
            <a:gdLst/>
            <a:ahLst/>
            <a:cxnLst/>
            <a:rect l="l" t="t" r="r" b="b"/>
            <a:pathLst>
              <a:path w="979156" h="1255329">
                <a:moveTo>
                  <a:pt x="0" y="0"/>
                </a:moveTo>
                <a:lnTo>
                  <a:pt x="979157" y="0"/>
                </a:lnTo>
                <a:lnTo>
                  <a:pt x="979157" y="1255329"/>
                </a:lnTo>
                <a:lnTo>
                  <a:pt x="0" y="1255329"/>
                </a:lnTo>
                <a:lnTo>
                  <a:pt x="0" y="0"/>
                </a:lnTo>
                <a:close/>
              </a:path>
            </a:pathLst>
          </a:custGeom>
          <a:blipFill>
            <a:blip r:embed="rId9"/>
            <a:stretch>
              <a:fillRect/>
            </a:stretch>
          </a:blipFill>
        </p:spPr>
        <p:txBody>
          <a:bodyPr/>
          <a:lstStyle/>
          <a:p>
            <a:endParaRPr lang="en-US"/>
          </a:p>
        </p:txBody>
      </p:sp>
      <p:sp>
        <p:nvSpPr>
          <p:cNvPr id="9" name="TextBox 9"/>
          <p:cNvSpPr txBox="1"/>
          <p:nvPr/>
        </p:nvSpPr>
        <p:spPr>
          <a:xfrm>
            <a:off x="1572419" y="4257231"/>
            <a:ext cx="15143162" cy="2657476"/>
          </a:xfrm>
          <a:prstGeom prst="rect">
            <a:avLst/>
          </a:prstGeom>
        </p:spPr>
        <p:txBody>
          <a:bodyPr lIns="0" tIns="0" rIns="0" bIns="0" rtlCol="0" anchor="t">
            <a:spAutoFit/>
          </a:bodyPr>
          <a:lstStyle/>
          <a:p>
            <a:pPr algn="ctr">
              <a:lnSpc>
                <a:spcPts val="10559"/>
              </a:lnSpc>
            </a:pPr>
            <a:r>
              <a:rPr lang="en-US" sz="8799" b="1">
                <a:solidFill>
                  <a:srgbClr val="333333"/>
                </a:solidFill>
                <a:latin typeface="Montserrat Bold"/>
                <a:ea typeface="Montserrat Bold"/>
                <a:cs typeface="Montserrat Bold"/>
                <a:sym typeface="Montserrat Bold"/>
              </a:rPr>
              <a:t>2026-2027 CTSO Annual Submission Walkthrough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1466847" y="4748438"/>
            <a:ext cx="14083290" cy="1431417"/>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The Sample Constitution and/or Bylaws should only be used for </a:t>
            </a:r>
            <a:r>
              <a:rPr lang="en-US" sz="2799" b="1">
                <a:solidFill>
                  <a:srgbClr val="333333"/>
                </a:solidFill>
                <a:latin typeface="Montserrat Bold"/>
                <a:ea typeface="Montserrat Bold"/>
                <a:cs typeface="Montserrat Bold"/>
                <a:sym typeface="Montserrat Bold"/>
              </a:rPr>
              <a:t>new </a:t>
            </a:r>
            <a:r>
              <a:rPr lang="en-US" sz="2799">
                <a:solidFill>
                  <a:srgbClr val="333333"/>
                </a:solidFill>
                <a:latin typeface="Montserrat"/>
                <a:ea typeface="Montserrat"/>
                <a:cs typeface="Montserrat"/>
                <a:sym typeface="Montserrat"/>
              </a:rPr>
              <a:t>chapters. new advisors should contact their state advisor for the previous year’s documents. </a:t>
            </a:r>
          </a:p>
        </p:txBody>
      </p:sp>
      <p:sp>
        <p:nvSpPr>
          <p:cNvPr id="3" name="TextBox 3"/>
          <p:cNvSpPr txBox="1"/>
          <p:nvPr/>
        </p:nvSpPr>
        <p:spPr>
          <a:xfrm>
            <a:off x="971022" y="3997106"/>
            <a:ext cx="13043550" cy="637032"/>
          </a:xfrm>
          <a:prstGeom prst="rect">
            <a:avLst/>
          </a:prstGeom>
        </p:spPr>
        <p:txBody>
          <a:bodyPr lIns="0" tIns="0" rIns="0" bIns="0" rtlCol="0" anchor="t">
            <a:spAutoFit/>
          </a:bodyPr>
          <a:lstStyle/>
          <a:p>
            <a:pPr algn="l">
              <a:lnSpc>
                <a:spcPts val="5244"/>
              </a:lnSpc>
            </a:pPr>
            <a:r>
              <a:rPr lang="en-US" sz="3800">
                <a:solidFill>
                  <a:srgbClr val="333333"/>
                </a:solidFill>
                <a:latin typeface="Montserrat"/>
                <a:ea typeface="Montserrat"/>
                <a:cs typeface="Montserrat"/>
                <a:sym typeface="Montserrat"/>
              </a:rPr>
              <a:t>Do I use the Sample Constitution/Bylaws?</a:t>
            </a:r>
          </a:p>
        </p:txBody>
      </p:sp>
      <p:sp>
        <p:nvSpPr>
          <p:cNvPr id="4" name="Freeform 4"/>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1188805" y="7617140"/>
            <a:ext cx="14886725" cy="1431417"/>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Every year! The Constitution/Bylaws have to be reviewed or revised with your chapter every year. The revision/review date should be on the bottom of the Constitution/Bylaws and submissions will not be accepted without it.</a:t>
            </a:r>
          </a:p>
        </p:txBody>
      </p:sp>
      <p:sp>
        <p:nvSpPr>
          <p:cNvPr id="6" name="TextBox 6"/>
          <p:cNvSpPr txBox="1"/>
          <p:nvPr/>
        </p:nvSpPr>
        <p:spPr>
          <a:xfrm>
            <a:off x="812553" y="6913433"/>
            <a:ext cx="14737584" cy="637032"/>
          </a:xfrm>
          <a:prstGeom prst="rect">
            <a:avLst/>
          </a:prstGeom>
        </p:spPr>
        <p:txBody>
          <a:bodyPr lIns="0" tIns="0" rIns="0" bIns="0" rtlCol="0" anchor="t">
            <a:spAutoFit/>
          </a:bodyPr>
          <a:lstStyle/>
          <a:p>
            <a:pPr algn="l">
              <a:lnSpc>
                <a:spcPts val="5244"/>
              </a:lnSpc>
            </a:pPr>
            <a:r>
              <a:rPr lang="en-US" sz="3800">
                <a:solidFill>
                  <a:srgbClr val="333333"/>
                </a:solidFill>
                <a:latin typeface="Montserrat"/>
                <a:ea typeface="Montserrat"/>
                <a:cs typeface="Montserrat"/>
                <a:sym typeface="Montserrat"/>
              </a:rPr>
              <a:t>How often do I have to review my Constitution/Bylaw?</a:t>
            </a:r>
          </a:p>
        </p:txBody>
      </p:sp>
      <p:sp>
        <p:nvSpPr>
          <p:cNvPr id="7" name="Freeform 7"/>
          <p:cNvSpPr/>
          <p:nvPr/>
        </p:nvSpPr>
        <p:spPr>
          <a:xfrm>
            <a:off x="13653964" y="687614"/>
            <a:ext cx="2580985" cy="3628801"/>
          </a:xfrm>
          <a:custGeom>
            <a:avLst/>
            <a:gdLst/>
            <a:ahLst/>
            <a:cxnLst/>
            <a:rect l="l" t="t" r="r" b="b"/>
            <a:pathLst>
              <a:path w="2580985" h="3628801">
                <a:moveTo>
                  <a:pt x="0" y="0"/>
                </a:moveTo>
                <a:lnTo>
                  <a:pt x="2580985" y="0"/>
                </a:lnTo>
                <a:lnTo>
                  <a:pt x="2580985" y="3628800"/>
                </a:lnTo>
                <a:lnTo>
                  <a:pt x="0" y="3628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836580" y="1654289"/>
            <a:ext cx="15238950" cy="847725"/>
          </a:xfrm>
          <a:prstGeom prst="rect">
            <a:avLst/>
          </a:prstGeom>
        </p:spPr>
        <p:txBody>
          <a:bodyPr lIns="0" tIns="0" rIns="0" bIns="0" rtlCol="0" anchor="t">
            <a:spAutoFit/>
          </a:bodyPr>
          <a:lstStyle/>
          <a:p>
            <a:pPr algn="l">
              <a:lnSpc>
                <a:spcPts val="6719"/>
              </a:lnSpc>
            </a:pPr>
            <a:r>
              <a:rPr lang="en-US" sz="5599" b="1">
                <a:solidFill>
                  <a:srgbClr val="333333"/>
                </a:solidFill>
                <a:latin typeface="Montserrat Bold"/>
                <a:ea typeface="Montserrat Bold"/>
                <a:cs typeface="Montserrat Bold"/>
                <a:sym typeface="Montserrat Bold"/>
              </a:rPr>
              <a:t>Frequently Asked Questions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659059" y="1000474"/>
            <a:ext cx="11581973" cy="847725"/>
          </a:xfrm>
          <a:prstGeom prst="rect">
            <a:avLst/>
          </a:prstGeom>
        </p:spPr>
        <p:txBody>
          <a:bodyPr lIns="0" tIns="0" rIns="0" bIns="0" rtlCol="0" anchor="t">
            <a:spAutoFit/>
          </a:bodyPr>
          <a:lstStyle/>
          <a:p>
            <a:pPr algn="l">
              <a:lnSpc>
                <a:spcPts val="6719"/>
              </a:lnSpc>
            </a:pPr>
            <a:r>
              <a:rPr lang="en-US" sz="5599" b="1" spc="503">
                <a:solidFill>
                  <a:srgbClr val="333333"/>
                </a:solidFill>
                <a:latin typeface="Montserrat Bold"/>
                <a:ea typeface="Montserrat Bold"/>
                <a:cs typeface="Montserrat Bold"/>
                <a:sym typeface="Montserrat Bold"/>
              </a:rPr>
              <a:t>Membership</a:t>
            </a:r>
          </a:p>
        </p:txBody>
      </p:sp>
      <p:sp>
        <p:nvSpPr>
          <p:cNvPr id="3" name="Freeform 3"/>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sp>
        <p:nvSpPr>
          <p:cNvPr id="4" name="Freeform 4"/>
          <p:cNvSpPr/>
          <p:nvPr/>
        </p:nvSpPr>
        <p:spPr>
          <a:xfrm>
            <a:off x="9203354" y="2175495"/>
            <a:ext cx="9520975" cy="2206819"/>
          </a:xfrm>
          <a:custGeom>
            <a:avLst/>
            <a:gdLst/>
            <a:ahLst/>
            <a:cxnLst/>
            <a:rect l="l" t="t" r="r" b="b"/>
            <a:pathLst>
              <a:path w="9520975" h="2206819">
                <a:moveTo>
                  <a:pt x="0" y="0"/>
                </a:moveTo>
                <a:lnTo>
                  <a:pt x="9520975" y="0"/>
                </a:lnTo>
                <a:lnTo>
                  <a:pt x="9520975" y="2206819"/>
                </a:lnTo>
                <a:lnTo>
                  <a:pt x="0" y="2206819"/>
                </a:lnTo>
                <a:lnTo>
                  <a:pt x="0" y="0"/>
                </a:lnTo>
                <a:close/>
              </a:path>
            </a:pathLst>
          </a:custGeom>
          <a:blipFill>
            <a:blip>
              <a:extLst>
                <a:ext uri="{96DAC541-7B7A-43D3-8B79-37D633B846F1}">
                  <asvg:svgBlip xmlns:asvg="http://schemas.microsoft.com/office/drawing/2016/SVG/main" r:embed="rId4"/>
                </a:ext>
              </a:extLst>
            </a:blip>
            <a:stretch>
              <a:fillRect l="-735" t="-304616" b="-333614"/>
            </a:stretch>
          </a:blipFill>
        </p:spPr>
        <p:txBody>
          <a:bodyPr/>
          <a:lstStyle/>
          <a:p>
            <a:endParaRPr lang="en-US"/>
          </a:p>
        </p:txBody>
      </p:sp>
      <p:sp>
        <p:nvSpPr>
          <p:cNvPr id="5" name="AutoShape 5"/>
          <p:cNvSpPr/>
          <p:nvPr/>
        </p:nvSpPr>
        <p:spPr>
          <a:xfrm flipH="1" flipV="1">
            <a:off x="12810753" y="4246642"/>
            <a:ext cx="1243251" cy="1884647"/>
          </a:xfrm>
          <a:prstGeom prst="line">
            <a:avLst/>
          </a:prstGeom>
          <a:ln w="38100" cap="flat">
            <a:solidFill>
              <a:srgbClr val="000000"/>
            </a:solidFill>
            <a:prstDash val="solid"/>
            <a:headEnd type="none" w="sm" len="sm"/>
            <a:tailEnd type="arrow" w="med" len="sm"/>
          </a:ln>
        </p:spPr>
        <p:txBody>
          <a:bodyPr/>
          <a:lstStyle/>
          <a:p>
            <a:endParaRPr lang="en-US"/>
          </a:p>
        </p:txBody>
      </p:sp>
      <p:sp>
        <p:nvSpPr>
          <p:cNvPr id="6" name="TextBox 6"/>
          <p:cNvSpPr txBox="1"/>
          <p:nvPr/>
        </p:nvSpPr>
        <p:spPr>
          <a:xfrm>
            <a:off x="659059" y="3127612"/>
            <a:ext cx="8115300" cy="5803393"/>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Membership refers to </a:t>
            </a:r>
            <a:r>
              <a:rPr lang="en-US" sz="2799" b="1">
                <a:solidFill>
                  <a:srgbClr val="333333"/>
                </a:solidFill>
                <a:latin typeface="Montserrat Bold"/>
                <a:ea typeface="Montserrat Bold"/>
                <a:cs typeface="Montserrat Bold"/>
                <a:sym typeface="Montserrat Bold"/>
              </a:rPr>
              <a:t>affiliated members</a:t>
            </a:r>
            <a:r>
              <a:rPr lang="en-US" sz="2799">
                <a:solidFill>
                  <a:srgbClr val="333333"/>
                </a:solidFill>
                <a:latin typeface="Montserrat"/>
                <a:ea typeface="Montserrat"/>
                <a:cs typeface="Montserrat"/>
                <a:sym typeface="Montserrat"/>
              </a:rPr>
              <a:t>. In order for students to compete and be an official member of each respective CTSO, they must be affiliated and each chapter to hold no outstanding balance.</a:t>
            </a: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Official invoices are required for each CTSO. FFA’s Membership Contract is accepted</a:t>
            </a: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A typed/written list of members is </a:t>
            </a:r>
            <a:r>
              <a:rPr lang="en-US" sz="2799" b="1">
                <a:solidFill>
                  <a:srgbClr val="333333"/>
                </a:solidFill>
                <a:latin typeface="Montserrat Bold"/>
                <a:ea typeface="Montserrat Bold"/>
                <a:cs typeface="Montserrat Bold"/>
                <a:sym typeface="Montserrat Bold"/>
              </a:rPr>
              <a:t>not</a:t>
            </a:r>
            <a:r>
              <a:rPr lang="en-US" sz="2799">
                <a:solidFill>
                  <a:srgbClr val="333333"/>
                </a:solidFill>
                <a:latin typeface="Montserrat"/>
                <a:ea typeface="Montserrat"/>
                <a:cs typeface="Montserrat"/>
                <a:sym typeface="Montserrat"/>
              </a:rPr>
              <a:t> an approved upload</a:t>
            </a: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Districts that register all chapters at once may submit a combined invoice.</a:t>
            </a:r>
          </a:p>
        </p:txBody>
      </p:sp>
      <p:sp>
        <p:nvSpPr>
          <p:cNvPr id="7" name="TextBox 7"/>
          <p:cNvSpPr txBox="1"/>
          <p:nvPr/>
        </p:nvSpPr>
        <p:spPr>
          <a:xfrm>
            <a:off x="11560639" y="6064614"/>
            <a:ext cx="4986730" cy="2380615"/>
          </a:xfrm>
          <a:prstGeom prst="rect">
            <a:avLst/>
          </a:prstGeom>
        </p:spPr>
        <p:txBody>
          <a:bodyPr lIns="0" tIns="0" rIns="0" bIns="0" rtlCol="0" anchor="t">
            <a:spAutoFit/>
          </a:bodyPr>
          <a:lstStyle/>
          <a:p>
            <a:pPr algn="ctr">
              <a:lnSpc>
                <a:spcPts val="4759"/>
              </a:lnSpc>
            </a:pPr>
            <a:r>
              <a:rPr lang="en-US" sz="3399">
                <a:solidFill>
                  <a:srgbClr val="333333"/>
                </a:solidFill>
                <a:latin typeface="Montserrat"/>
                <a:ea typeface="Montserrat"/>
                <a:cs typeface="Montserrat"/>
                <a:sym typeface="Montserrat"/>
              </a:rPr>
              <a:t>The </a:t>
            </a:r>
            <a:r>
              <a:rPr lang="en-US" sz="3399" b="1">
                <a:solidFill>
                  <a:srgbClr val="333333"/>
                </a:solidFill>
                <a:latin typeface="Montserrat Bold"/>
                <a:ea typeface="Montserrat Bold"/>
                <a:cs typeface="Montserrat Bold"/>
                <a:sym typeface="Montserrat Bold"/>
              </a:rPr>
              <a:t>Official Membership Invoice</a:t>
            </a:r>
            <a:r>
              <a:rPr lang="en-US" sz="3399">
                <a:solidFill>
                  <a:srgbClr val="333333"/>
                </a:solidFill>
                <a:latin typeface="Montserrat"/>
                <a:ea typeface="Montserrat"/>
                <a:cs typeface="Montserrat"/>
                <a:sym typeface="Montserrat"/>
              </a:rPr>
              <a:t> will be uploaded and can be found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grpSp>
        <p:nvGrpSpPr>
          <p:cNvPr id="2" name="Group 2"/>
          <p:cNvGrpSpPr/>
          <p:nvPr/>
        </p:nvGrpSpPr>
        <p:grpSpPr>
          <a:xfrm>
            <a:off x="8317036" y="4275373"/>
            <a:ext cx="7992244" cy="2445163"/>
            <a:chOff x="0" y="0"/>
            <a:chExt cx="2105002" cy="644144"/>
          </a:xfrm>
        </p:grpSpPr>
        <p:sp>
          <p:nvSpPr>
            <p:cNvPr id="3" name="Freeform 3"/>
            <p:cNvSpPr/>
            <p:nvPr/>
          </p:nvSpPr>
          <p:spPr>
            <a:xfrm>
              <a:off x="0" y="0"/>
              <a:ext cx="2105002" cy="644144"/>
            </a:xfrm>
            <a:custGeom>
              <a:avLst/>
              <a:gdLst/>
              <a:ahLst/>
              <a:cxnLst/>
              <a:rect l="l" t="t" r="r" b="b"/>
              <a:pathLst>
                <a:path w="2105002" h="644144">
                  <a:moveTo>
                    <a:pt x="2105002" y="15499"/>
                  </a:moveTo>
                  <a:lnTo>
                    <a:pt x="2105002" y="628645"/>
                  </a:lnTo>
                  <a:cubicBezTo>
                    <a:pt x="2105002" y="632756"/>
                    <a:pt x="2103369" y="636698"/>
                    <a:pt x="2100462" y="639605"/>
                  </a:cubicBezTo>
                  <a:cubicBezTo>
                    <a:pt x="2097556" y="642511"/>
                    <a:pt x="2093613" y="644144"/>
                    <a:pt x="2089503" y="644144"/>
                  </a:cubicBezTo>
                  <a:lnTo>
                    <a:pt x="15499" y="644144"/>
                  </a:lnTo>
                  <a:cubicBezTo>
                    <a:pt x="11388" y="644144"/>
                    <a:pt x="7446" y="642511"/>
                    <a:pt x="4540" y="639605"/>
                  </a:cubicBezTo>
                  <a:cubicBezTo>
                    <a:pt x="1633" y="636698"/>
                    <a:pt x="0" y="632756"/>
                    <a:pt x="0" y="628645"/>
                  </a:cubicBezTo>
                  <a:lnTo>
                    <a:pt x="0" y="15499"/>
                  </a:lnTo>
                  <a:cubicBezTo>
                    <a:pt x="0" y="11388"/>
                    <a:pt x="1633" y="7446"/>
                    <a:pt x="4540" y="4540"/>
                  </a:cubicBezTo>
                  <a:cubicBezTo>
                    <a:pt x="7446" y="1633"/>
                    <a:pt x="11388" y="0"/>
                    <a:pt x="15499" y="0"/>
                  </a:cubicBezTo>
                  <a:lnTo>
                    <a:pt x="2089503" y="0"/>
                  </a:lnTo>
                  <a:cubicBezTo>
                    <a:pt x="2093613" y="0"/>
                    <a:pt x="2097556" y="1633"/>
                    <a:pt x="2100462" y="4540"/>
                  </a:cubicBezTo>
                  <a:cubicBezTo>
                    <a:pt x="2103369" y="7446"/>
                    <a:pt x="2105002" y="11388"/>
                    <a:pt x="2105002" y="15499"/>
                  </a:cubicBezTo>
                  <a:close/>
                </a:path>
              </a:pathLst>
            </a:custGeom>
            <a:solidFill>
              <a:srgbClr val="FFFFFF"/>
            </a:solidFill>
          </p:spPr>
          <p:txBody>
            <a:bodyPr/>
            <a:lstStyle/>
            <a:p>
              <a:endParaRPr lang="en-US"/>
            </a:p>
          </p:txBody>
        </p:sp>
        <p:sp>
          <p:nvSpPr>
            <p:cNvPr id="4" name="TextBox 4"/>
            <p:cNvSpPr txBox="1"/>
            <p:nvPr/>
          </p:nvSpPr>
          <p:spPr>
            <a:xfrm>
              <a:off x="0" y="-47625"/>
              <a:ext cx="2105002" cy="691769"/>
            </a:xfrm>
            <a:prstGeom prst="rect">
              <a:avLst/>
            </a:prstGeom>
          </p:spPr>
          <p:txBody>
            <a:bodyPr lIns="50800" tIns="50800" rIns="50800" bIns="50800" rtlCol="0" anchor="ctr"/>
            <a:lstStyle/>
            <a:p>
              <a:pPr algn="ctr">
                <a:lnSpc>
                  <a:spcPts val="3220"/>
                </a:lnSpc>
              </a:pPr>
              <a:endParaRPr/>
            </a:p>
          </p:txBody>
        </p:sp>
      </p:grpSp>
      <p:sp>
        <p:nvSpPr>
          <p:cNvPr id="5" name="Freeform 5"/>
          <p:cNvSpPr/>
          <p:nvPr/>
        </p:nvSpPr>
        <p:spPr>
          <a:xfrm>
            <a:off x="8247212" y="4349086"/>
            <a:ext cx="9251995" cy="2371450"/>
          </a:xfrm>
          <a:custGeom>
            <a:avLst/>
            <a:gdLst/>
            <a:ahLst/>
            <a:cxnLst/>
            <a:rect l="l" t="t" r="r" b="b"/>
            <a:pathLst>
              <a:path w="9251995" h="2371450">
                <a:moveTo>
                  <a:pt x="0" y="0"/>
                </a:moveTo>
                <a:lnTo>
                  <a:pt x="9251995" y="0"/>
                </a:lnTo>
                <a:lnTo>
                  <a:pt x="9251995" y="2371450"/>
                </a:lnTo>
                <a:lnTo>
                  <a:pt x="0" y="2371450"/>
                </a:lnTo>
                <a:lnTo>
                  <a:pt x="0" y="0"/>
                </a:lnTo>
                <a:close/>
              </a:path>
            </a:pathLst>
          </a:custGeom>
          <a:blipFill>
            <a:blip>
              <a:extLst>
                <a:ext uri="{96DAC541-7B7A-43D3-8B79-37D633B846F1}">
                  <asvg:svgBlip xmlns:asvg="http://schemas.microsoft.com/office/drawing/2016/SVG/main" r:embed="rId2"/>
                </a:ext>
              </a:extLst>
            </a:blip>
            <a:stretch>
              <a:fillRect l="-1612" t="-441138" r="-2051" b="-145843"/>
            </a:stretch>
          </a:blipFill>
        </p:spPr>
        <p:txBody>
          <a:bodyPr/>
          <a:lstStyle/>
          <a:p>
            <a:endParaRPr lang="en-US"/>
          </a:p>
        </p:txBody>
      </p:sp>
      <p:sp>
        <p:nvSpPr>
          <p:cNvPr id="6" name="Freeform 6"/>
          <p:cNvSpPr/>
          <p:nvPr/>
        </p:nvSpPr>
        <p:spPr>
          <a:xfrm flipH="1">
            <a:off x="8557596" y="7414455"/>
            <a:ext cx="6850610" cy="2183632"/>
          </a:xfrm>
          <a:custGeom>
            <a:avLst/>
            <a:gdLst/>
            <a:ahLst/>
            <a:cxnLst/>
            <a:rect l="l" t="t" r="r" b="b"/>
            <a:pathLst>
              <a:path w="6850610" h="2183632">
                <a:moveTo>
                  <a:pt x="6850610" y="0"/>
                </a:moveTo>
                <a:lnTo>
                  <a:pt x="0" y="0"/>
                </a:lnTo>
                <a:lnTo>
                  <a:pt x="0" y="2183632"/>
                </a:lnTo>
                <a:lnTo>
                  <a:pt x="6850610" y="2183632"/>
                </a:lnTo>
                <a:lnTo>
                  <a:pt x="685061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317454" y="3295872"/>
            <a:ext cx="6234554" cy="5238113"/>
          </a:xfrm>
          <a:prstGeom prst="rect">
            <a:avLst/>
          </a:prstGeom>
        </p:spPr>
        <p:txBody>
          <a:bodyPr lIns="0" tIns="0" rIns="0" bIns="0" rtlCol="0" anchor="t">
            <a:spAutoFit/>
          </a:bodyPr>
          <a:lstStyle/>
          <a:p>
            <a:pPr algn="l">
              <a:lnSpc>
                <a:spcPts val="3488"/>
              </a:lnSpc>
            </a:pPr>
            <a:r>
              <a:rPr lang="en-US" sz="2527" b="1">
                <a:solidFill>
                  <a:srgbClr val="333333"/>
                </a:solidFill>
                <a:latin typeface="Montserrat Bold"/>
                <a:ea typeface="Montserrat Bold"/>
                <a:cs typeface="Montserrat Bold"/>
                <a:sym typeface="Montserrat Bold"/>
              </a:rPr>
              <a:t>NEW THIS YEAR:</a:t>
            </a:r>
          </a:p>
          <a:p>
            <a:pPr algn="l">
              <a:lnSpc>
                <a:spcPts val="3488"/>
              </a:lnSpc>
            </a:pPr>
            <a:r>
              <a:rPr lang="en-US" sz="2527">
                <a:solidFill>
                  <a:srgbClr val="333333"/>
                </a:solidFill>
                <a:latin typeface="Montserrat"/>
                <a:ea typeface="Montserrat"/>
                <a:cs typeface="Montserrat"/>
                <a:sym typeface="Montserrat"/>
              </a:rPr>
              <a:t>Prior to March 1 - </a:t>
            </a:r>
          </a:p>
          <a:p>
            <a:pPr algn="l">
              <a:lnSpc>
                <a:spcPts val="3488"/>
              </a:lnSpc>
            </a:pPr>
            <a:r>
              <a:rPr lang="en-US" sz="2527">
                <a:solidFill>
                  <a:srgbClr val="333333"/>
                </a:solidFill>
                <a:latin typeface="Montserrat"/>
                <a:ea typeface="Montserrat"/>
                <a:cs typeface="Montserrat"/>
                <a:sym typeface="Montserrat"/>
              </a:rPr>
              <a:t>An invoice of members will be entered for the Annual Chapter Submission</a:t>
            </a:r>
          </a:p>
          <a:p>
            <a:pPr algn="l">
              <a:lnSpc>
                <a:spcPts val="3488"/>
              </a:lnSpc>
            </a:pPr>
            <a:endParaRPr lang="en-US" sz="2527">
              <a:solidFill>
                <a:srgbClr val="333333"/>
              </a:solidFill>
              <a:latin typeface="Montserrat"/>
              <a:ea typeface="Montserrat"/>
              <a:cs typeface="Montserrat"/>
              <a:sym typeface="Montserrat"/>
            </a:endParaRPr>
          </a:p>
          <a:p>
            <a:pPr algn="l">
              <a:lnSpc>
                <a:spcPts val="3488"/>
              </a:lnSpc>
            </a:pPr>
            <a:r>
              <a:rPr lang="en-US" sz="2527">
                <a:solidFill>
                  <a:srgbClr val="333333"/>
                </a:solidFill>
                <a:latin typeface="Montserrat"/>
                <a:ea typeface="Montserrat"/>
                <a:cs typeface="Montserrat"/>
                <a:sym typeface="Montserrat"/>
              </a:rPr>
              <a:t>After March 1 - </a:t>
            </a:r>
          </a:p>
          <a:p>
            <a:pPr algn="l">
              <a:lnSpc>
                <a:spcPts val="3488"/>
              </a:lnSpc>
            </a:pPr>
            <a:r>
              <a:rPr lang="en-US" sz="2527">
                <a:solidFill>
                  <a:srgbClr val="333333"/>
                </a:solidFill>
                <a:latin typeface="Montserrat"/>
                <a:ea typeface="Montserrat"/>
                <a:cs typeface="Montserrat"/>
                <a:sym typeface="Montserrat"/>
              </a:rPr>
              <a:t>You will need to provide a numerical count of non-secondary student members in addition to adding the student roster into the form. Students will be searchable by Student ID number or First/Last Name.</a:t>
            </a:r>
          </a:p>
        </p:txBody>
      </p:sp>
      <p:sp>
        <p:nvSpPr>
          <p:cNvPr id="8" name="TextBox 8"/>
          <p:cNvSpPr txBox="1"/>
          <p:nvPr/>
        </p:nvSpPr>
        <p:spPr>
          <a:xfrm>
            <a:off x="659059" y="1000474"/>
            <a:ext cx="11581973" cy="847725"/>
          </a:xfrm>
          <a:prstGeom prst="rect">
            <a:avLst/>
          </a:prstGeom>
        </p:spPr>
        <p:txBody>
          <a:bodyPr lIns="0" tIns="0" rIns="0" bIns="0" rtlCol="0" anchor="t">
            <a:spAutoFit/>
          </a:bodyPr>
          <a:lstStyle/>
          <a:p>
            <a:pPr algn="l">
              <a:lnSpc>
                <a:spcPts val="6719"/>
              </a:lnSpc>
            </a:pPr>
            <a:r>
              <a:rPr lang="en-US" sz="5599" b="1" spc="503">
                <a:solidFill>
                  <a:srgbClr val="333333"/>
                </a:solidFill>
                <a:latin typeface="Montserrat Bold"/>
                <a:ea typeface="Montserrat Bold"/>
                <a:cs typeface="Montserrat Bold"/>
                <a:sym typeface="Montserrat Bold"/>
              </a:rPr>
              <a:t>Membership</a:t>
            </a:r>
          </a:p>
        </p:txBody>
      </p:sp>
      <p:sp>
        <p:nvSpPr>
          <p:cNvPr id="9" name="TextBox 9"/>
          <p:cNvSpPr txBox="1"/>
          <p:nvPr/>
        </p:nvSpPr>
        <p:spPr>
          <a:xfrm>
            <a:off x="9353904" y="8157752"/>
            <a:ext cx="5257994" cy="1162790"/>
          </a:xfrm>
          <a:prstGeom prst="rect">
            <a:avLst/>
          </a:prstGeom>
        </p:spPr>
        <p:txBody>
          <a:bodyPr lIns="0" tIns="0" rIns="0" bIns="0" rtlCol="0" anchor="t">
            <a:spAutoFit/>
          </a:bodyPr>
          <a:lstStyle/>
          <a:p>
            <a:pPr algn="ctr">
              <a:lnSpc>
                <a:spcPts val="3109"/>
              </a:lnSpc>
            </a:pPr>
            <a:r>
              <a:rPr lang="en-US" sz="2220">
                <a:solidFill>
                  <a:srgbClr val="FDFDFD"/>
                </a:solidFill>
                <a:latin typeface="Montserrat"/>
                <a:ea typeface="Montserrat"/>
                <a:cs typeface="Montserrat"/>
                <a:sym typeface="Montserrat"/>
              </a:rPr>
              <a:t>All chapter submissions will be sent back to the advisor’s portal for membership data entry after March 1</a:t>
            </a:r>
          </a:p>
        </p:txBody>
      </p:sp>
      <p:sp>
        <p:nvSpPr>
          <p:cNvPr id="10" name="Freeform 10"/>
          <p:cNvSpPr/>
          <p:nvPr/>
        </p:nvSpPr>
        <p:spPr>
          <a:xfrm rot="202093" flipH="1">
            <a:off x="13423256" y="1101984"/>
            <a:ext cx="3558864" cy="3515861"/>
          </a:xfrm>
          <a:custGeom>
            <a:avLst/>
            <a:gdLst/>
            <a:ahLst/>
            <a:cxnLst/>
            <a:rect l="l" t="t" r="r" b="b"/>
            <a:pathLst>
              <a:path w="3558864" h="3515861">
                <a:moveTo>
                  <a:pt x="3558863" y="0"/>
                </a:moveTo>
                <a:lnTo>
                  <a:pt x="0" y="0"/>
                </a:lnTo>
                <a:lnTo>
                  <a:pt x="0" y="3515861"/>
                </a:lnTo>
                <a:lnTo>
                  <a:pt x="3558863" y="3515861"/>
                </a:lnTo>
                <a:lnTo>
                  <a:pt x="3558863"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Freeform 2"/>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8359831" y="1944097"/>
            <a:ext cx="7331729" cy="2445163"/>
            <a:chOff x="0" y="0"/>
            <a:chExt cx="1931035" cy="644144"/>
          </a:xfrm>
        </p:grpSpPr>
        <p:sp>
          <p:nvSpPr>
            <p:cNvPr id="4" name="Freeform 4"/>
            <p:cNvSpPr/>
            <p:nvPr/>
          </p:nvSpPr>
          <p:spPr>
            <a:xfrm>
              <a:off x="0" y="0"/>
              <a:ext cx="1931035" cy="644144"/>
            </a:xfrm>
            <a:custGeom>
              <a:avLst/>
              <a:gdLst/>
              <a:ahLst/>
              <a:cxnLst/>
              <a:rect l="l" t="t" r="r" b="b"/>
              <a:pathLst>
                <a:path w="1931035" h="644144">
                  <a:moveTo>
                    <a:pt x="1931035" y="16895"/>
                  </a:moveTo>
                  <a:lnTo>
                    <a:pt x="1931035" y="627249"/>
                  </a:lnTo>
                  <a:cubicBezTo>
                    <a:pt x="1931035" y="636580"/>
                    <a:pt x="1923471" y="644144"/>
                    <a:pt x="1914140" y="644144"/>
                  </a:cubicBezTo>
                  <a:lnTo>
                    <a:pt x="16895" y="644144"/>
                  </a:lnTo>
                  <a:cubicBezTo>
                    <a:pt x="7564" y="644144"/>
                    <a:pt x="0" y="636580"/>
                    <a:pt x="0" y="627249"/>
                  </a:cubicBezTo>
                  <a:lnTo>
                    <a:pt x="0" y="16895"/>
                  </a:lnTo>
                  <a:cubicBezTo>
                    <a:pt x="0" y="7564"/>
                    <a:pt x="7564" y="0"/>
                    <a:pt x="16895" y="0"/>
                  </a:cubicBezTo>
                  <a:lnTo>
                    <a:pt x="1914140" y="0"/>
                  </a:lnTo>
                  <a:cubicBezTo>
                    <a:pt x="1923471" y="0"/>
                    <a:pt x="1931035" y="7564"/>
                    <a:pt x="1931035" y="16895"/>
                  </a:cubicBezTo>
                  <a:close/>
                </a:path>
              </a:pathLst>
            </a:custGeom>
            <a:solidFill>
              <a:srgbClr val="FFFFFF"/>
            </a:solidFill>
          </p:spPr>
          <p:txBody>
            <a:bodyPr/>
            <a:lstStyle/>
            <a:p>
              <a:endParaRPr lang="en-US"/>
            </a:p>
          </p:txBody>
        </p:sp>
        <p:sp>
          <p:nvSpPr>
            <p:cNvPr id="5" name="TextBox 5"/>
            <p:cNvSpPr txBox="1"/>
            <p:nvPr/>
          </p:nvSpPr>
          <p:spPr>
            <a:xfrm>
              <a:off x="0" y="-47625"/>
              <a:ext cx="1931035" cy="691769"/>
            </a:xfrm>
            <a:prstGeom prst="rect">
              <a:avLst/>
            </a:prstGeom>
          </p:spPr>
          <p:txBody>
            <a:bodyPr lIns="50800" tIns="50800" rIns="50800" bIns="50800" rtlCol="0" anchor="ctr"/>
            <a:lstStyle/>
            <a:p>
              <a:pPr algn="ctr">
                <a:lnSpc>
                  <a:spcPts val="3220"/>
                </a:lnSpc>
              </a:pPr>
              <a:endParaRPr/>
            </a:p>
          </p:txBody>
        </p:sp>
      </p:grpSp>
      <p:sp>
        <p:nvSpPr>
          <p:cNvPr id="6" name="Freeform 6"/>
          <p:cNvSpPr/>
          <p:nvPr/>
        </p:nvSpPr>
        <p:spPr>
          <a:xfrm>
            <a:off x="8359831" y="1972672"/>
            <a:ext cx="9251995" cy="2371450"/>
          </a:xfrm>
          <a:custGeom>
            <a:avLst/>
            <a:gdLst/>
            <a:ahLst/>
            <a:cxnLst/>
            <a:rect l="l" t="t" r="r" b="b"/>
            <a:pathLst>
              <a:path w="9251995" h="2371450">
                <a:moveTo>
                  <a:pt x="0" y="0"/>
                </a:moveTo>
                <a:lnTo>
                  <a:pt x="9251994" y="0"/>
                </a:lnTo>
                <a:lnTo>
                  <a:pt x="9251994" y="2371450"/>
                </a:lnTo>
                <a:lnTo>
                  <a:pt x="0" y="2371450"/>
                </a:lnTo>
                <a:lnTo>
                  <a:pt x="0" y="0"/>
                </a:lnTo>
                <a:close/>
              </a:path>
            </a:pathLst>
          </a:custGeom>
          <a:blipFill>
            <a:blip>
              <a:extLst>
                <a:ext uri="{96DAC541-7B7A-43D3-8B79-37D633B846F1}">
                  <asvg:svgBlip xmlns:asvg="http://schemas.microsoft.com/office/drawing/2016/SVG/main" r:embed="rId4"/>
                </a:ext>
              </a:extLst>
            </a:blip>
            <a:stretch>
              <a:fillRect l="-1612" t="-441138" r="-2051" b="-145843"/>
            </a:stretch>
          </a:blipFill>
        </p:spPr>
        <p:txBody>
          <a:bodyPr/>
          <a:lstStyle/>
          <a:p>
            <a:endParaRPr lang="en-US"/>
          </a:p>
        </p:txBody>
      </p:sp>
      <p:sp>
        <p:nvSpPr>
          <p:cNvPr id="7" name="TextBox 7"/>
          <p:cNvSpPr txBox="1"/>
          <p:nvPr/>
        </p:nvSpPr>
        <p:spPr>
          <a:xfrm>
            <a:off x="514350" y="604838"/>
            <a:ext cx="14848269" cy="847725"/>
          </a:xfrm>
          <a:prstGeom prst="rect">
            <a:avLst/>
          </a:prstGeom>
        </p:spPr>
        <p:txBody>
          <a:bodyPr lIns="0" tIns="0" rIns="0" bIns="0" rtlCol="0" anchor="t">
            <a:spAutoFit/>
          </a:bodyPr>
          <a:lstStyle/>
          <a:p>
            <a:pPr algn="l">
              <a:lnSpc>
                <a:spcPts val="6719"/>
              </a:lnSpc>
            </a:pPr>
            <a:r>
              <a:rPr lang="en-US" sz="5599" b="1" spc="503">
                <a:solidFill>
                  <a:srgbClr val="333333"/>
                </a:solidFill>
                <a:latin typeface="Montserrat Bold"/>
                <a:ea typeface="Montserrat Bold"/>
                <a:cs typeface="Montserrat Bold"/>
                <a:sym typeface="Montserrat Bold"/>
              </a:rPr>
              <a:t>Members and Chapter Officers</a:t>
            </a:r>
          </a:p>
        </p:txBody>
      </p:sp>
      <p:sp>
        <p:nvSpPr>
          <p:cNvPr id="8" name="TextBox 8"/>
          <p:cNvSpPr txBox="1"/>
          <p:nvPr/>
        </p:nvSpPr>
        <p:spPr>
          <a:xfrm>
            <a:off x="826097" y="1697187"/>
            <a:ext cx="7112388" cy="2402967"/>
          </a:xfrm>
          <a:prstGeom prst="rect">
            <a:avLst/>
          </a:prstGeom>
        </p:spPr>
        <p:txBody>
          <a:bodyPr lIns="0" tIns="0" rIns="0" bIns="0" rtlCol="0" anchor="t">
            <a:spAutoFit/>
          </a:bodyPr>
          <a:lstStyle/>
          <a:p>
            <a:pPr algn="l">
              <a:lnSpc>
                <a:spcPts val="3863"/>
              </a:lnSpc>
            </a:pPr>
            <a:endParaRPr/>
          </a:p>
          <a:p>
            <a:pPr algn="l">
              <a:lnSpc>
                <a:spcPts val="3863"/>
              </a:lnSpc>
            </a:pPr>
            <a:r>
              <a:rPr lang="en-US" sz="2799">
                <a:solidFill>
                  <a:srgbClr val="333333"/>
                </a:solidFill>
                <a:latin typeface="Montserrat"/>
                <a:ea typeface="Montserrat"/>
                <a:cs typeface="Montserrat"/>
                <a:sym typeface="Montserrat"/>
              </a:rPr>
              <a:t>Chapter Officers</a:t>
            </a:r>
          </a:p>
          <a:p>
            <a:pPr marL="1209039" lvl="2" indent="-403013" algn="l">
              <a:lnSpc>
                <a:spcPts val="3863"/>
              </a:lnSpc>
              <a:buFont typeface="Arial"/>
              <a:buChar char="⚬"/>
            </a:pPr>
            <a:r>
              <a:rPr lang="en-US" sz="2799">
                <a:solidFill>
                  <a:srgbClr val="333333"/>
                </a:solidFill>
                <a:latin typeface="Montserrat"/>
                <a:ea typeface="Montserrat"/>
                <a:cs typeface="Montserrat"/>
                <a:sym typeface="Montserrat"/>
              </a:rPr>
              <a:t>These students should be </a:t>
            </a:r>
            <a:r>
              <a:rPr lang="en-US" sz="2799" b="1">
                <a:solidFill>
                  <a:srgbClr val="333333"/>
                </a:solidFill>
                <a:latin typeface="Montserrat Bold"/>
                <a:ea typeface="Montserrat Bold"/>
                <a:cs typeface="Montserrat Bold"/>
                <a:sym typeface="Montserrat Bold"/>
              </a:rPr>
              <a:t>active, affiliated</a:t>
            </a:r>
            <a:r>
              <a:rPr lang="en-US" sz="2799">
                <a:solidFill>
                  <a:srgbClr val="333333"/>
                </a:solidFill>
                <a:latin typeface="Montserrat"/>
                <a:ea typeface="Montserrat"/>
                <a:cs typeface="Montserrat"/>
                <a:sym typeface="Montserrat"/>
              </a:rPr>
              <a:t> members of your chapter</a:t>
            </a:r>
          </a:p>
        </p:txBody>
      </p:sp>
      <p:sp>
        <p:nvSpPr>
          <p:cNvPr id="9" name="TextBox 9"/>
          <p:cNvSpPr txBox="1"/>
          <p:nvPr/>
        </p:nvSpPr>
        <p:spPr>
          <a:xfrm>
            <a:off x="527693" y="4610822"/>
            <a:ext cx="17760307" cy="4346068"/>
          </a:xfrm>
          <a:prstGeom prst="rect">
            <a:avLst/>
          </a:prstGeom>
        </p:spPr>
        <p:txBody>
          <a:bodyPr lIns="0" tIns="0" rIns="0" bIns="0" rtlCol="0" anchor="t">
            <a:spAutoFit/>
          </a:bodyPr>
          <a:lstStyle/>
          <a:p>
            <a:pPr marL="604519" lvl="1" indent="-302260" algn="l">
              <a:lnSpc>
                <a:spcPts val="3863"/>
              </a:lnSpc>
              <a:spcBef>
                <a:spcPct val="0"/>
              </a:spcBef>
              <a:buFont typeface="Arial"/>
              <a:buChar char="•"/>
            </a:pPr>
            <a:r>
              <a:rPr lang="en-US" sz="2799">
                <a:solidFill>
                  <a:srgbClr val="333333"/>
                </a:solidFill>
                <a:latin typeface="Montserrat"/>
                <a:ea typeface="Montserrat"/>
                <a:cs typeface="Montserrat"/>
                <a:sym typeface="Montserrat"/>
              </a:rPr>
              <a:t>Members and c</a:t>
            </a:r>
            <a:r>
              <a:rPr lang="en-US" sz="2799" u="none" strike="noStrike">
                <a:solidFill>
                  <a:srgbClr val="333333"/>
                </a:solidFill>
                <a:latin typeface="Montserrat"/>
                <a:ea typeface="Montserrat"/>
                <a:cs typeface="Montserrat"/>
                <a:sym typeface="Montserrat"/>
              </a:rPr>
              <a:t>hapter officers can be added one of two ways:</a:t>
            </a:r>
          </a:p>
          <a:p>
            <a:pPr marL="1209039" lvl="2" indent="-403013" algn="l">
              <a:lnSpc>
                <a:spcPts val="3863"/>
              </a:lnSpc>
              <a:spcBef>
                <a:spcPct val="0"/>
              </a:spcBef>
              <a:buFont typeface="Arial"/>
              <a:buChar char="⚬"/>
            </a:pPr>
            <a:r>
              <a:rPr lang="en-US" sz="2799" b="1" u="none" strike="noStrike">
                <a:solidFill>
                  <a:srgbClr val="333333"/>
                </a:solidFill>
                <a:latin typeface="Montserrat Bold"/>
                <a:ea typeface="Montserrat Bold"/>
                <a:cs typeface="Montserrat Bold"/>
                <a:sym typeface="Montserrat Bold"/>
              </a:rPr>
              <a:t>Dropdown list selection</a:t>
            </a:r>
          </a:p>
          <a:p>
            <a:pPr marL="1813558" lvl="3" indent="-453390" algn="l">
              <a:lnSpc>
                <a:spcPts val="3863"/>
              </a:lnSpc>
              <a:spcBef>
                <a:spcPct val="0"/>
              </a:spcBef>
              <a:buFont typeface="Arial"/>
              <a:buChar char="￭"/>
            </a:pPr>
            <a:r>
              <a:rPr lang="en-US" sz="2799" u="none" strike="noStrike">
                <a:solidFill>
                  <a:srgbClr val="333333"/>
                </a:solidFill>
                <a:latin typeface="Montserrat"/>
                <a:ea typeface="Montserrat"/>
                <a:cs typeface="Montserrat"/>
                <a:sym typeface="Montserrat"/>
              </a:rPr>
              <a:t>Only available if the school has already submit enrollment for the school year</a:t>
            </a:r>
          </a:p>
          <a:p>
            <a:pPr marL="1813558" lvl="3" indent="-453390" algn="l">
              <a:lnSpc>
                <a:spcPts val="3863"/>
              </a:lnSpc>
              <a:spcBef>
                <a:spcPct val="0"/>
              </a:spcBef>
              <a:buFont typeface="Arial"/>
              <a:buChar char="￭"/>
            </a:pPr>
            <a:r>
              <a:rPr lang="en-US" sz="2799" u="none" strike="noStrike">
                <a:solidFill>
                  <a:srgbClr val="333333"/>
                </a:solidFill>
                <a:latin typeface="Montserrat"/>
                <a:ea typeface="Montserrat"/>
                <a:cs typeface="Montserrat"/>
                <a:sym typeface="Montserrat"/>
              </a:rPr>
              <a:t>Students enrolled will be included in a dropdown list and can be selected. SSID will autopopulate</a:t>
            </a:r>
          </a:p>
          <a:p>
            <a:pPr marL="1209039" lvl="2" indent="-403013" algn="l">
              <a:lnSpc>
                <a:spcPts val="3863"/>
              </a:lnSpc>
              <a:spcBef>
                <a:spcPct val="0"/>
              </a:spcBef>
              <a:buFont typeface="Arial"/>
              <a:buChar char="⚬"/>
            </a:pPr>
            <a:r>
              <a:rPr lang="en-US" sz="2799" b="1" u="none" strike="noStrike">
                <a:solidFill>
                  <a:srgbClr val="333333"/>
                </a:solidFill>
                <a:latin typeface="Montserrat Bold"/>
                <a:ea typeface="Montserrat Bold"/>
                <a:cs typeface="Montserrat Bold"/>
                <a:sym typeface="Montserrat Bold"/>
              </a:rPr>
              <a:t>SSID</a:t>
            </a:r>
          </a:p>
          <a:p>
            <a:pPr marL="1813558" lvl="3" indent="-453390" algn="l">
              <a:lnSpc>
                <a:spcPts val="3863"/>
              </a:lnSpc>
              <a:spcBef>
                <a:spcPct val="0"/>
              </a:spcBef>
              <a:buFont typeface="Arial"/>
              <a:buChar char="￭"/>
            </a:pPr>
            <a:r>
              <a:rPr lang="en-US" sz="2799" u="none" strike="noStrike">
                <a:solidFill>
                  <a:srgbClr val="333333"/>
                </a:solidFill>
                <a:latin typeface="Montserrat"/>
                <a:ea typeface="Montserrat"/>
                <a:cs typeface="Montserrat"/>
                <a:sym typeface="Montserrat"/>
              </a:rPr>
              <a:t>Must be used if enrollment has not be submitted or if student is not currently enrolled in the program for the fiscal year but still in the CTSO(ex Program Completer)</a:t>
            </a:r>
          </a:p>
          <a:p>
            <a:pPr marL="1813558" lvl="3" indent="-453390" algn="l">
              <a:lnSpc>
                <a:spcPts val="3863"/>
              </a:lnSpc>
              <a:spcBef>
                <a:spcPct val="0"/>
              </a:spcBef>
              <a:buFont typeface="Arial"/>
              <a:buChar char="￭"/>
            </a:pPr>
            <a:r>
              <a:rPr lang="en-US" sz="2799" u="none" strike="noStrike">
                <a:solidFill>
                  <a:srgbClr val="333333"/>
                </a:solidFill>
                <a:latin typeface="Montserrat"/>
                <a:ea typeface="Montserrat"/>
                <a:cs typeface="Montserrat"/>
                <a:sym typeface="Montserrat"/>
              </a:rPr>
              <a:t>SSID will be typed in and student name will autopopulate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grpSp>
        <p:nvGrpSpPr>
          <p:cNvPr id="2" name="Group 2"/>
          <p:cNvGrpSpPr/>
          <p:nvPr/>
        </p:nvGrpSpPr>
        <p:grpSpPr>
          <a:xfrm>
            <a:off x="14059420" y="3515316"/>
            <a:ext cx="3477159" cy="4309718"/>
            <a:chOff x="0" y="0"/>
            <a:chExt cx="4636212" cy="5746291"/>
          </a:xfrm>
        </p:grpSpPr>
        <p:sp>
          <p:nvSpPr>
            <p:cNvPr id="3" name="Freeform 3"/>
            <p:cNvSpPr/>
            <p:nvPr/>
          </p:nvSpPr>
          <p:spPr>
            <a:xfrm>
              <a:off x="0" y="0"/>
              <a:ext cx="4636212" cy="5746291"/>
            </a:xfrm>
            <a:custGeom>
              <a:avLst/>
              <a:gdLst/>
              <a:ahLst/>
              <a:cxnLst/>
              <a:rect l="l" t="t" r="r" b="b"/>
              <a:pathLst>
                <a:path w="4636212" h="5746291">
                  <a:moveTo>
                    <a:pt x="0" y="0"/>
                  </a:moveTo>
                  <a:lnTo>
                    <a:pt x="4636212" y="0"/>
                  </a:lnTo>
                  <a:lnTo>
                    <a:pt x="4636212" y="5746291"/>
                  </a:lnTo>
                  <a:lnTo>
                    <a:pt x="0" y="5746291"/>
                  </a:lnTo>
                  <a:lnTo>
                    <a:pt x="0" y="0"/>
                  </a:lnTo>
                  <a:close/>
                </a:path>
              </a:pathLst>
            </a:custGeom>
            <a:blipFill>
              <a:blip r:embed="rId2"/>
              <a:stretch>
                <a:fillRect/>
              </a:stretch>
            </a:blipFill>
            <a:ln w="9525" cap="sq">
              <a:solidFill>
                <a:srgbClr val="000000"/>
              </a:solidFill>
              <a:prstDash val="solid"/>
              <a:miter/>
            </a:ln>
          </p:spPr>
          <p:txBody>
            <a:bodyPr/>
            <a:lstStyle/>
            <a:p>
              <a:endParaRPr lang="en-US"/>
            </a:p>
          </p:txBody>
        </p:sp>
        <p:grpSp>
          <p:nvGrpSpPr>
            <p:cNvPr id="4" name="Group 4"/>
            <p:cNvGrpSpPr/>
            <p:nvPr/>
          </p:nvGrpSpPr>
          <p:grpSpPr>
            <a:xfrm>
              <a:off x="898124" y="1858153"/>
              <a:ext cx="547875" cy="92882"/>
              <a:chOff x="0" y="0"/>
              <a:chExt cx="192112" cy="32569"/>
            </a:xfrm>
          </p:grpSpPr>
          <p:sp>
            <p:nvSpPr>
              <p:cNvPr id="5" name="Freeform 5"/>
              <p:cNvSpPr/>
              <p:nvPr/>
            </p:nvSpPr>
            <p:spPr>
              <a:xfrm>
                <a:off x="0" y="0"/>
                <a:ext cx="192112" cy="32569"/>
              </a:xfrm>
              <a:custGeom>
                <a:avLst/>
                <a:gdLst/>
                <a:ahLst/>
                <a:cxnLst/>
                <a:rect l="l" t="t" r="r" b="b"/>
                <a:pathLst>
                  <a:path w="192112" h="32569">
                    <a:moveTo>
                      <a:pt x="0" y="0"/>
                    </a:moveTo>
                    <a:lnTo>
                      <a:pt x="192112" y="0"/>
                    </a:lnTo>
                    <a:lnTo>
                      <a:pt x="192112" y="32569"/>
                    </a:lnTo>
                    <a:lnTo>
                      <a:pt x="0" y="32569"/>
                    </a:lnTo>
                    <a:close/>
                  </a:path>
                </a:pathLst>
              </a:custGeom>
              <a:solidFill>
                <a:srgbClr val="000000"/>
              </a:solidFill>
              <a:ln w="38100" cap="sq">
                <a:solidFill>
                  <a:srgbClr val="000000"/>
                </a:solidFill>
                <a:prstDash val="solid"/>
                <a:miter/>
              </a:ln>
            </p:spPr>
            <p:txBody>
              <a:bodyPr/>
              <a:lstStyle/>
              <a:p>
                <a:endParaRPr lang="en-US"/>
              </a:p>
            </p:txBody>
          </p:sp>
          <p:sp>
            <p:nvSpPr>
              <p:cNvPr id="6" name="TextBox 6"/>
              <p:cNvSpPr txBox="1"/>
              <p:nvPr/>
            </p:nvSpPr>
            <p:spPr>
              <a:xfrm>
                <a:off x="0" y="-38100"/>
                <a:ext cx="192112" cy="70669"/>
              </a:xfrm>
              <a:prstGeom prst="rect">
                <a:avLst/>
              </a:prstGeom>
            </p:spPr>
            <p:txBody>
              <a:bodyPr lIns="50800" tIns="50800" rIns="50800" bIns="50800" rtlCol="0" anchor="ctr"/>
              <a:lstStyle/>
              <a:p>
                <a:pPr algn="ctr">
                  <a:lnSpc>
                    <a:spcPts val="2399"/>
                  </a:lnSpc>
                </a:pPr>
                <a:endParaRPr/>
              </a:p>
            </p:txBody>
          </p:sp>
        </p:grpSp>
        <p:grpSp>
          <p:nvGrpSpPr>
            <p:cNvPr id="7" name="Group 7"/>
            <p:cNvGrpSpPr/>
            <p:nvPr/>
          </p:nvGrpSpPr>
          <p:grpSpPr>
            <a:xfrm>
              <a:off x="898124" y="1765271"/>
              <a:ext cx="547875" cy="92882"/>
              <a:chOff x="0" y="0"/>
              <a:chExt cx="192112" cy="32569"/>
            </a:xfrm>
          </p:grpSpPr>
          <p:sp>
            <p:nvSpPr>
              <p:cNvPr id="8" name="Freeform 8"/>
              <p:cNvSpPr/>
              <p:nvPr/>
            </p:nvSpPr>
            <p:spPr>
              <a:xfrm>
                <a:off x="0" y="0"/>
                <a:ext cx="192112" cy="32569"/>
              </a:xfrm>
              <a:custGeom>
                <a:avLst/>
                <a:gdLst/>
                <a:ahLst/>
                <a:cxnLst/>
                <a:rect l="l" t="t" r="r" b="b"/>
                <a:pathLst>
                  <a:path w="192112" h="32569">
                    <a:moveTo>
                      <a:pt x="0" y="0"/>
                    </a:moveTo>
                    <a:lnTo>
                      <a:pt x="192112" y="0"/>
                    </a:lnTo>
                    <a:lnTo>
                      <a:pt x="192112" y="32569"/>
                    </a:lnTo>
                    <a:lnTo>
                      <a:pt x="0" y="32569"/>
                    </a:lnTo>
                    <a:close/>
                  </a:path>
                </a:pathLst>
              </a:custGeom>
              <a:solidFill>
                <a:srgbClr val="000000"/>
              </a:solidFill>
              <a:ln w="38100" cap="sq">
                <a:solidFill>
                  <a:srgbClr val="000000"/>
                </a:solidFill>
                <a:prstDash val="solid"/>
                <a:miter/>
              </a:ln>
            </p:spPr>
            <p:txBody>
              <a:bodyPr/>
              <a:lstStyle/>
              <a:p>
                <a:endParaRPr lang="en-US"/>
              </a:p>
            </p:txBody>
          </p:sp>
          <p:sp>
            <p:nvSpPr>
              <p:cNvPr id="9" name="TextBox 9"/>
              <p:cNvSpPr txBox="1"/>
              <p:nvPr/>
            </p:nvSpPr>
            <p:spPr>
              <a:xfrm>
                <a:off x="0" y="-38100"/>
                <a:ext cx="192112" cy="70669"/>
              </a:xfrm>
              <a:prstGeom prst="rect">
                <a:avLst/>
              </a:prstGeom>
            </p:spPr>
            <p:txBody>
              <a:bodyPr lIns="50800" tIns="50800" rIns="50800" bIns="50800" rtlCol="0" anchor="ctr"/>
              <a:lstStyle/>
              <a:p>
                <a:pPr algn="ctr">
                  <a:lnSpc>
                    <a:spcPts val="2399"/>
                  </a:lnSpc>
                </a:pPr>
                <a:endParaRPr/>
              </a:p>
            </p:txBody>
          </p:sp>
        </p:grpSp>
        <p:grpSp>
          <p:nvGrpSpPr>
            <p:cNvPr id="10" name="Group 10"/>
            <p:cNvGrpSpPr/>
            <p:nvPr/>
          </p:nvGrpSpPr>
          <p:grpSpPr>
            <a:xfrm>
              <a:off x="551367" y="1951035"/>
              <a:ext cx="894632" cy="93294"/>
              <a:chOff x="0" y="0"/>
              <a:chExt cx="313702" cy="32714"/>
            </a:xfrm>
          </p:grpSpPr>
          <p:sp>
            <p:nvSpPr>
              <p:cNvPr id="11" name="Freeform 11"/>
              <p:cNvSpPr/>
              <p:nvPr/>
            </p:nvSpPr>
            <p:spPr>
              <a:xfrm>
                <a:off x="0" y="0"/>
                <a:ext cx="313702" cy="32714"/>
              </a:xfrm>
              <a:custGeom>
                <a:avLst/>
                <a:gdLst/>
                <a:ahLst/>
                <a:cxnLst/>
                <a:rect l="l" t="t" r="r" b="b"/>
                <a:pathLst>
                  <a:path w="313702" h="32714">
                    <a:moveTo>
                      <a:pt x="0" y="0"/>
                    </a:moveTo>
                    <a:lnTo>
                      <a:pt x="313702" y="0"/>
                    </a:lnTo>
                    <a:lnTo>
                      <a:pt x="313702" y="32714"/>
                    </a:lnTo>
                    <a:lnTo>
                      <a:pt x="0" y="32714"/>
                    </a:lnTo>
                    <a:close/>
                  </a:path>
                </a:pathLst>
              </a:custGeom>
              <a:solidFill>
                <a:srgbClr val="000000"/>
              </a:solidFill>
              <a:ln w="38100" cap="sq">
                <a:solidFill>
                  <a:srgbClr val="000000"/>
                </a:solidFill>
                <a:prstDash val="solid"/>
                <a:miter/>
              </a:ln>
            </p:spPr>
            <p:txBody>
              <a:bodyPr/>
              <a:lstStyle/>
              <a:p>
                <a:endParaRPr lang="en-US"/>
              </a:p>
            </p:txBody>
          </p:sp>
          <p:sp>
            <p:nvSpPr>
              <p:cNvPr id="12" name="TextBox 12"/>
              <p:cNvSpPr txBox="1"/>
              <p:nvPr/>
            </p:nvSpPr>
            <p:spPr>
              <a:xfrm>
                <a:off x="0" y="-38100"/>
                <a:ext cx="313702" cy="70814"/>
              </a:xfrm>
              <a:prstGeom prst="rect">
                <a:avLst/>
              </a:prstGeom>
            </p:spPr>
            <p:txBody>
              <a:bodyPr lIns="50800" tIns="50800" rIns="50800" bIns="50800" rtlCol="0" anchor="ctr"/>
              <a:lstStyle/>
              <a:p>
                <a:pPr algn="ctr">
                  <a:lnSpc>
                    <a:spcPts val="2399"/>
                  </a:lnSpc>
                </a:pPr>
                <a:endParaRPr/>
              </a:p>
            </p:txBody>
          </p:sp>
        </p:grpSp>
        <p:grpSp>
          <p:nvGrpSpPr>
            <p:cNvPr id="13" name="Group 13"/>
            <p:cNvGrpSpPr/>
            <p:nvPr/>
          </p:nvGrpSpPr>
          <p:grpSpPr>
            <a:xfrm>
              <a:off x="2664863" y="1861042"/>
              <a:ext cx="728626" cy="183288"/>
              <a:chOff x="0" y="0"/>
              <a:chExt cx="255492" cy="64270"/>
            </a:xfrm>
          </p:grpSpPr>
          <p:sp>
            <p:nvSpPr>
              <p:cNvPr id="14" name="Freeform 14"/>
              <p:cNvSpPr/>
              <p:nvPr/>
            </p:nvSpPr>
            <p:spPr>
              <a:xfrm>
                <a:off x="0" y="0"/>
                <a:ext cx="255492" cy="64270"/>
              </a:xfrm>
              <a:custGeom>
                <a:avLst/>
                <a:gdLst/>
                <a:ahLst/>
                <a:cxnLst/>
                <a:rect l="l" t="t" r="r" b="b"/>
                <a:pathLst>
                  <a:path w="255492" h="64270">
                    <a:moveTo>
                      <a:pt x="0" y="0"/>
                    </a:moveTo>
                    <a:lnTo>
                      <a:pt x="255492" y="0"/>
                    </a:lnTo>
                    <a:lnTo>
                      <a:pt x="255492" y="64270"/>
                    </a:lnTo>
                    <a:lnTo>
                      <a:pt x="0" y="64270"/>
                    </a:lnTo>
                    <a:close/>
                  </a:path>
                </a:pathLst>
              </a:custGeom>
              <a:solidFill>
                <a:srgbClr val="000000"/>
              </a:solidFill>
              <a:ln w="38100" cap="sq">
                <a:solidFill>
                  <a:srgbClr val="000000"/>
                </a:solidFill>
                <a:prstDash val="solid"/>
                <a:miter/>
              </a:ln>
            </p:spPr>
            <p:txBody>
              <a:bodyPr/>
              <a:lstStyle/>
              <a:p>
                <a:endParaRPr lang="en-US"/>
              </a:p>
            </p:txBody>
          </p:sp>
          <p:sp>
            <p:nvSpPr>
              <p:cNvPr id="15" name="TextBox 15"/>
              <p:cNvSpPr txBox="1"/>
              <p:nvPr/>
            </p:nvSpPr>
            <p:spPr>
              <a:xfrm>
                <a:off x="0" y="-38100"/>
                <a:ext cx="255492" cy="102370"/>
              </a:xfrm>
              <a:prstGeom prst="rect">
                <a:avLst/>
              </a:prstGeom>
            </p:spPr>
            <p:txBody>
              <a:bodyPr lIns="50800" tIns="50800" rIns="50800" bIns="50800" rtlCol="0" anchor="ctr"/>
              <a:lstStyle/>
              <a:p>
                <a:pPr algn="ctr">
                  <a:lnSpc>
                    <a:spcPts val="2399"/>
                  </a:lnSpc>
                </a:pPr>
                <a:endParaRPr/>
              </a:p>
            </p:txBody>
          </p:sp>
        </p:grpSp>
        <p:grpSp>
          <p:nvGrpSpPr>
            <p:cNvPr id="16" name="Group 16"/>
            <p:cNvGrpSpPr/>
            <p:nvPr/>
          </p:nvGrpSpPr>
          <p:grpSpPr>
            <a:xfrm>
              <a:off x="2300550" y="1128999"/>
              <a:ext cx="1021247" cy="319148"/>
              <a:chOff x="0" y="0"/>
              <a:chExt cx="358100" cy="111909"/>
            </a:xfrm>
          </p:grpSpPr>
          <p:sp>
            <p:nvSpPr>
              <p:cNvPr id="17" name="Freeform 17"/>
              <p:cNvSpPr/>
              <p:nvPr/>
            </p:nvSpPr>
            <p:spPr>
              <a:xfrm>
                <a:off x="0" y="0"/>
                <a:ext cx="358100" cy="111909"/>
              </a:xfrm>
              <a:custGeom>
                <a:avLst/>
                <a:gdLst/>
                <a:ahLst/>
                <a:cxnLst/>
                <a:rect l="l" t="t" r="r" b="b"/>
                <a:pathLst>
                  <a:path w="358100" h="111909">
                    <a:moveTo>
                      <a:pt x="0" y="0"/>
                    </a:moveTo>
                    <a:lnTo>
                      <a:pt x="358100" y="0"/>
                    </a:lnTo>
                    <a:lnTo>
                      <a:pt x="358100" y="111909"/>
                    </a:lnTo>
                    <a:lnTo>
                      <a:pt x="0" y="111909"/>
                    </a:lnTo>
                    <a:close/>
                  </a:path>
                </a:pathLst>
              </a:custGeom>
              <a:solidFill>
                <a:srgbClr val="000000"/>
              </a:solidFill>
              <a:ln w="38100" cap="sq">
                <a:solidFill>
                  <a:srgbClr val="000000"/>
                </a:solidFill>
                <a:prstDash val="solid"/>
                <a:miter/>
              </a:ln>
            </p:spPr>
            <p:txBody>
              <a:bodyPr/>
              <a:lstStyle/>
              <a:p>
                <a:endParaRPr lang="en-US"/>
              </a:p>
            </p:txBody>
          </p:sp>
          <p:sp>
            <p:nvSpPr>
              <p:cNvPr id="18" name="TextBox 18"/>
              <p:cNvSpPr txBox="1"/>
              <p:nvPr/>
            </p:nvSpPr>
            <p:spPr>
              <a:xfrm>
                <a:off x="0" y="-38100"/>
                <a:ext cx="358100" cy="150009"/>
              </a:xfrm>
              <a:prstGeom prst="rect">
                <a:avLst/>
              </a:prstGeom>
            </p:spPr>
            <p:txBody>
              <a:bodyPr lIns="50800" tIns="50800" rIns="50800" bIns="50800" rtlCol="0" anchor="ctr"/>
              <a:lstStyle/>
              <a:p>
                <a:pPr algn="ctr">
                  <a:lnSpc>
                    <a:spcPts val="2399"/>
                  </a:lnSpc>
                </a:pPr>
                <a:endParaRPr/>
              </a:p>
            </p:txBody>
          </p:sp>
        </p:grpSp>
        <p:grpSp>
          <p:nvGrpSpPr>
            <p:cNvPr id="19" name="Group 19"/>
            <p:cNvGrpSpPr/>
            <p:nvPr/>
          </p:nvGrpSpPr>
          <p:grpSpPr>
            <a:xfrm>
              <a:off x="488060" y="1128999"/>
              <a:ext cx="1021247" cy="319148"/>
              <a:chOff x="0" y="0"/>
              <a:chExt cx="358100" cy="111909"/>
            </a:xfrm>
          </p:grpSpPr>
          <p:sp>
            <p:nvSpPr>
              <p:cNvPr id="20" name="Freeform 20"/>
              <p:cNvSpPr/>
              <p:nvPr/>
            </p:nvSpPr>
            <p:spPr>
              <a:xfrm>
                <a:off x="0" y="0"/>
                <a:ext cx="358100" cy="111909"/>
              </a:xfrm>
              <a:custGeom>
                <a:avLst/>
                <a:gdLst/>
                <a:ahLst/>
                <a:cxnLst/>
                <a:rect l="l" t="t" r="r" b="b"/>
                <a:pathLst>
                  <a:path w="358100" h="111909">
                    <a:moveTo>
                      <a:pt x="0" y="0"/>
                    </a:moveTo>
                    <a:lnTo>
                      <a:pt x="358100" y="0"/>
                    </a:lnTo>
                    <a:lnTo>
                      <a:pt x="358100" y="111909"/>
                    </a:lnTo>
                    <a:lnTo>
                      <a:pt x="0" y="111909"/>
                    </a:lnTo>
                    <a:close/>
                  </a:path>
                </a:pathLst>
              </a:custGeom>
              <a:solidFill>
                <a:srgbClr val="000000"/>
              </a:solidFill>
              <a:ln w="38100" cap="sq">
                <a:solidFill>
                  <a:srgbClr val="000000"/>
                </a:solidFill>
                <a:prstDash val="solid"/>
                <a:miter/>
              </a:ln>
            </p:spPr>
            <p:txBody>
              <a:bodyPr/>
              <a:lstStyle/>
              <a:p>
                <a:endParaRPr lang="en-US"/>
              </a:p>
            </p:txBody>
          </p:sp>
          <p:sp>
            <p:nvSpPr>
              <p:cNvPr id="21" name="TextBox 21"/>
              <p:cNvSpPr txBox="1"/>
              <p:nvPr/>
            </p:nvSpPr>
            <p:spPr>
              <a:xfrm>
                <a:off x="0" y="-38100"/>
                <a:ext cx="358100" cy="150009"/>
              </a:xfrm>
              <a:prstGeom prst="rect">
                <a:avLst/>
              </a:prstGeom>
            </p:spPr>
            <p:txBody>
              <a:bodyPr lIns="50800" tIns="50800" rIns="50800" bIns="50800" rtlCol="0" anchor="ctr"/>
              <a:lstStyle/>
              <a:p>
                <a:pPr algn="ctr">
                  <a:lnSpc>
                    <a:spcPts val="2399"/>
                  </a:lnSpc>
                </a:pPr>
                <a:endParaRPr/>
              </a:p>
            </p:txBody>
          </p:sp>
        </p:grpSp>
        <p:grpSp>
          <p:nvGrpSpPr>
            <p:cNvPr id="22" name="Group 22"/>
            <p:cNvGrpSpPr/>
            <p:nvPr/>
          </p:nvGrpSpPr>
          <p:grpSpPr>
            <a:xfrm>
              <a:off x="3721363" y="487959"/>
              <a:ext cx="497481" cy="350500"/>
              <a:chOff x="0" y="0"/>
              <a:chExt cx="174441" cy="122903"/>
            </a:xfrm>
          </p:grpSpPr>
          <p:sp>
            <p:nvSpPr>
              <p:cNvPr id="23" name="Freeform 23"/>
              <p:cNvSpPr/>
              <p:nvPr/>
            </p:nvSpPr>
            <p:spPr>
              <a:xfrm>
                <a:off x="0" y="0"/>
                <a:ext cx="174441" cy="122903"/>
              </a:xfrm>
              <a:custGeom>
                <a:avLst/>
                <a:gdLst/>
                <a:ahLst/>
                <a:cxnLst/>
                <a:rect l="l" t="t" r="r" b="b"/>
                <a:pathLst>
                  <a:path w="174441" h="122903">
                    <a:moveTo>
                      <a:pt x="0" y="0"/>
                    </a:moveTo>
                    <a:lnTo>
                      <a:pt x="174441" y="0"/>
                    </a:lnTo>
                    <a:lnTo>
                      <a:pt x="174441" y="122903"/>
                    </a:lnTo>
                    <a:lnTo>
                      <a:pt x="0" y="122903"/>
                    </a:lnTo>
                    <a:close/>
                  </a:path>
                </a:pathLst>
              </a:custGeom>
              <a:solidFill>
                <a:srgbClr val="000000"/>
              </a:solidFill>
              <a:ln w="38100" cap="sq">
                <a:solidFill>
                  <a:srgbClr val="000000"/>
                </a:solidFill>
                <a:prstDash val="solid"/>
                <a:miter/>
              </a:ln>
            </p:spPr>
            <p:txBody>
              <a:bodyPr/>
              <a:lstStyle/>
              <a:p>
                <a:endParaRPr lang="en-US"/>
              </a:p>
            </p:txBody>
          </p:sp>
          <p:sp>
            <p:nvSpPr>
              <p:cNvPr id="24" name="TextBox 24"/>
              <p:cNvSpPr txBox="1"/>
              <p:nvPr/>
            </p:nvSpPr>
            <p:spPr>
              <a:xfrm>
                <a:off x="0" y="-38100"/>
                <a:ext cx="174441" cy="161003"/>
              </a:xfrm>
              <a:prstGeom prst="rect">
                <a:avLst/>
              </a:prstGeom>
            </p:spPr>
            <p:txBody>
              <a:bodyPr lIns="50800" tIns="50800" rIns="50800" bIns="50800" rtlCol="0" anchor="ctr"/>
              <a:lstStyle/>
              <a:p>
                <a:pPr algn="ctr">
                  <a:lnSpc>
                    <a:spcPts val="2399"/>
                  </a:lnSpc>
                </a:pPr>
                <a:endParaRPr/>
              </a:p>
            </p:txBody>
          </p:sp>
        </p:grpSp>
        <p:grpSp>
          <p:nvGrpSpPr>
            <p:cNvPr id="25" name="Group 25"/>
            <p:cNvGrpSpPr/>
            <p:nvPr/>
          </p:nvGrpSpPr>
          <p:grpSpPr>
            <a:xfrm>
              <a:off x="424753" y="2779728"/>
              <a:ext cx="3362215" cy="225091"/>
              <a:chOff x="0" y="0"/>
              <a:chExt cx="1178959" cy="78928"/>
            </a:xfrm>
          </p:grpSpPr>
          <p:sp>
            <p:nvSpPr>
              <p:cNvPr id="26" name="Freeform 26"/>
              <p:cNvSpPr/>
              <p:nvPr/>
            </p:nvSpPr>
            <p:spPr>
              <a:xfrm>
                <a:off x="0" y="0"/>
                <a:ext cx="1178959" cy="78928"/>
              </a:xfrm>
              <a:custGeom>
                <a:avLst/>
                <a:gdLst/>
                <a:ahLst/>
                <a:cxnLst/>
                <a:rect l="l" t="t" r="r" b="b"/>
                <a:pathLst>
                  <a:path w="1178959" h="78928">
                    <a:moveTo>
                      <a:pt x="0" y="0"/>
                    </a:moveTo>
                    <a:lnTo>
                      <a:pt x="1178959" y="0"/>
                    </a:lnTo>
                    <a:lnTo>
                      <a:pt x="1178959" y="78928"/>
                    </a:lnTo>
                    <a:lnTo>
                      <a:pt x="0" y="78928"/>
                    </a:lnTo>
                    <a:close/>
                  </a:path>
                </a:pathLst>
              </a:custGeom>
              <a:solidFill>
                <a:srgbClr val="000000"/>
              </a:solidFill>
              <a:ln w="38100" cap="sq">
                <a:solidFill>
                  <a:srgbClr val="000000"/>
                </a:solidFill>
                <a:prstDash val="solid"/>
                <a:miter/>
              </a:ln>
            </p:spPr>
            <p:txBody>
              <a:bodyPr/>
              <a:lstStyle/>
              <a:p>
                <a:endParaRPr lang="en-US"/>
              </a:p>
            </p:txBody>
          </p:sp>
          <p:sp>
            <p:nvSpPr>
              <p:cNvPr id="27" name="TextBox 27"/>
              <p:cNvSpPr txBox="1"/>
              <p:nvPr/>
            </p:nvSpPr>
            <p:spPr>
              <a:xfrm>
                <a:off x="0" y="-38100"/>
                <a:ext cx="1178959" cy="117028"/>
              </a:xfrm>
              <a:prstGeom prst="rect">
                <a:avLst/>
              </a:prstGeom>
            </p:spPr>
            <p:txBody>
              <a:bodyPr lIns="50800" tIns="50800" rIns="50800" bIns="50800" rtlCol="0" anchor="ctr"/>
              <a:lstStyle/>
              <a:p>
                <a:pPr algn="ctr">
                  <a:lnSpc>
                    <a:spcPts val="2399"/>
                  </a:lnSpc>
                </a:pPr>
                <a:endParaRPr/>
              </a:p>
            </p:txBody>
          </p:sp>
        </p:grpSp>
        <p:grpSp>
          <p:nvGrpSpPr>
            <p:cNvPr id="28" name="Group 28"/>
            <p:cNvGrpSpPr/>
            <p:nvPr/>
          </p:nvGrpSpPr>
          <p:grpSpPr>
            <a:xfrm>
              <a:off x="1803762" y="3071859"/>
              <a:ext cx="1983206" cy="116916"/>
              <a:chOff x="0" y="0"/>
              <a:chExt cx="695410" cy="40997"/>
            </a:xfrm>
          </p:grpSpPr>
          <p:sp>
            <p:nvSpPr>
              <p:cNvPr id="29" name="Freeform 29"/>
              <p:cNvSpPr/>
              <p:nvPr/>
            </p:nvSpPr>
            <p:spPr>
              <a:xfrm>
                <a:off x="0" y="0"/>
                <a:ext cx="695410" cy="40997"/>
              </a:xfrm>
              <a:custGeom>
                <a:avLst/>
                <a:gdLst/>
                <a:ahLst/>
                <a:cxnLst/>
                <a:rect l="l" t="t" r="r" b="b"/>
                <a:pathLst>
                  <a:path w="695410" h="40997">
                    <a:moveTo>
                      <a:pt x="0" y="0"/>
                    </a:moveTo>
                    <a:lnTo>
                      <a:pt x="695410" y="0"/>
                    </a:lnTo>
                    <a:lnTo>
                      <a:pt x="695410" y="40997"/>
                    </a:lnTo>
                    <a:lnTo>
                      <a:pt x="0" y="40997"/>
                    </a:lnTo>
                    <a:close/>
                  </a:path>
                </a:pathLst>
              </a:custGeom>
              <a:solidFill>
                <a:srgbClr val="000000"/>
              </a:solidFill>
              <a:ln w="38100" cap="sq">
                <a:solidFill>
                  <a:srgbClr val="000000"/>
                </a:solidFill>
                <a:prstDash val="solid"/>
                <a:miter/>
              </a:ln>
            </p:spPr>
            <p:txBody>
              <a:bodyPr/>
              <a:lstStyle/>
              <a:p>
                <a:endParaRPr lang="en-US"/>
              </a:p>
            </p:txBody>
          </p:sp>
          <p:sp>
            <p:nvSpPr>
              <p:cNvPr id="30" name="TextBox 30"/>
              <p:cNvSpPr txBox="1"/>
              <p:nvPr/>
            </p:nvSpPr>
            <p:spPr>
              <a:xfrm>
                <a:off x="0" y="-38100"/>
                <a:ext cx="695410" cy="79097"/>
              </a:xfrm>
              <a:prstGeom prst="rect">
                <a:avLst/>
              </a:prstGeom>
            </p:spPr>
            <p:txBody>
              <a:bodyPr lIns="50800" tIns="50800" rIns="50800" bIns="50800" rtlCol="0" anchor="ctr"/>
              <a:lstStyle/>
              <a:p>
                <a:pPr algn="ctr">
                  <a:lnSpc>
                    <a:spcPts val="2399"/>
                  </a:lnSpc>
                </a:pPr>
                <a:endParaRPr/>
              </a:p>
            </p:txBody>
          </p:sp>
        </p:grpSp>
        <p:grpSp>
          <p:nvGrpSpPr>
            <p:cNvPr id="31" name="Group 31"/>
            <p:cNvGrpSpPr/>
            <p:nvPr/>
          </p:nvGrpSpPr>
          <p:grpSpPr>
            <a:xfrm>
              <a:off x="424753" y="3603723"/>
              <a:ext cx="3362215" cy="225091"/>
              <a:chOff x="0" y="0"/>
              <a:chExt cx="1178959" cy="78928"/>
            </a:xfrm>
          </p:grpSpPr>
          <p:sp>
            <p:nvSpPr>
              <p:cNvPr id="32" name="Freeform 32"/>
              <p:cNvSpPr/>
              <p:nvPr/>
            </p:nvSpPr>
            <p:spPr>
              <a:xfrm>
                <a:off x="0" y="0"/>
                <a:ext cx="1178959" cy="78928"/>
              </a:xfrm>
              <a:custGeom>
                <a:avLst/>
                <a:gdLst/>
                <a:ahLst/>
                <a:cxnLst/>
                <a:rect l="l" t="t" r="r" b="b"/>
                <a:pathLst>
                  <a:path w="1178959" h="78928">
                    <a:moveTo>
                      <a:pt x="0" y="0"/>
                    </a:moveTo>
                    <a:lnTo>
                      <a:pt x="1178959" y="0"/>
                    </a:lnTo>
                    <a:lnTo>
                      <a:pt x="1178959" y="78928"/>
                    </a:lnTo>
                    <a:lnTo>
                      <a:pt x="0" y="78928"/>
                    </a:lnTo>
                    <a:close/>
                  </a:path>
                </a:pathLst>
              </a:custGeom>
              <a:solidFill>
                <a:srgbClr val="000000"/>
              </a:solidFill>
              <a:ln w="38100" cap="sq">
                <a:solidFill>
                  <a:srgbClr val="000000"/>
                </a:solidFill>
                <a:prstDash val="solid"/>
                <a:miter/>
              </a:ln>
            </p:spPr>
            <p:txBody>
              <a:bodyPr/>
              <a:lstStyle/>
              <a:p>
                <a:endParaRPr lang="en-US"/>
              </a:p>
            </p:txBody>
          </p:sp>
          <p:sp>
            <p:nvSpPr>
              <p:cNvPr id="33" name="TextBox 33"/>
              <p:cNvSpPr txBox="1"/>
              <p:nvPr/>
            </p:nvSpPr>
            <p:spPr>
              <a:xfrm>
                <a:off x="0" y="-38100"/>
                <a:ext cx="1178959" cy="117028"/>
              </a:xfrm>
              <a:prstGeom prst="rect">
                <a:avLst/>
              </a:prstGeom>
            </p:spPr>
            <p:txBody>
              <a:bodyPr lIns="50800" tIns="50800" rIns="50800" bIns="50800" rtlCol="0" anchor="ctr"/>
              <a:lstStyle/>
              <a:p>
                <a:pPr algn="ctr">
                  <a:lnSpc>
                    <a:spcPts val="2399"/>
                  </a:lnSpc>
                </a:pPr>
                <a:endParaRPr/>
              </a:p>
            </p:txBody>
          </p:sp>
        </p:grpSp>
      </p:grpSp>
      <p:sp>
        <p:nvSpPr>
          <p:cNvPr id="34" name="TextBox 34"/>
          <p:cNvSpPr txBox="1"/>
          <p:nvPr/>
        </p:nvSpPr>
        <p:spPr>
          <a:xfrm>
            <a:off x="635247" y="1366520"/>
            <a:ext cx="12536306" cy="847725"/>
          </a:xfrm>
          <a:prstGeom prst="rect">
            <a:avLst/>
          </a:prstGeom>
        </p:spPr>
        <p:txBody>
          <a:bodyPr lIns="0" tIns="0" rIns="0" bIns="0" rtlCol="0" anchor="t">
            <a:spAutoFit/>
          </a:bodyPr>
          <a:lstStyle/>
          <a:p>
            <a:pPr algn="l">
              <a:lnSpc>
                <a:spcPts val="6719"/>
              </a:lnSpc>
            </a:pPr>
            <a:r>
              <a:rPr lang="en-US" sz="5599" b="1">
                <a:solidFill>
                  <a:srgbClr val="333333"/>
                </a:solidFill>
                <a:latin typeface="Montserrat Bold"/>
                <a:ea typeface="Montserrat Bold"/>
                <a:cs typeface="Montserrat Bold"/>
                <a:sym typeface="Montserrat Bold"/>
              </a:rPr>
              <a:t>Example of Membership Uploads </a:t>
            </a:r>
          </a:p>
        </p:txBody>
      </p:sp>
      <p:grpSp>
        <p:nvGrpSpPr>
          <p:cNvPr id="35" name="Group 35"/>
          <p:cNvGrpSpPr/>
          <p:nvPr/>
        </p:nvGrpSpPr>
        <p:grpSpPr>
          <a:xfrm>
            <a:off x="635247" y="3515316"/>
            <a:ext cx="3043738" cy="4309718"/>
            <a:chOff x="0" y="0"/>
            <a:chExt cx="4058318" cy="5746291"/>
          </a:xfrm>
        </p:grpSpPr>
        <p:sp>
          <p:nvSpPr>
            <p:cNvPr id="36" name="Freeform 36"/>
            <p:cNvSpPr/>
            <p:nvPr/>
          </p:nvSpPr>
          <p:spPr>
            <a:xfrm>
              <a:off x="0" y="0"/>
              <a:ext cx="4058318" cy="5746291"/>
            </a:xfrm>
            <a:custGeom>
              <a:avLst/>
              <a:gdLst/>
              <a:ahLst/>
              <a:cxnLst/>
              <a:rect l="l" t="t" r="r" b="b"/>
              <a:pathLst>
                <a:path w="4058318" h="5746291">
                  <a:moveTo>
                    <a:pt x="0" y="0"/>
                  </a:moveTo>
                  <a:lnTo>
                    <a:pt x="4058318" y="0"/>
                  </a:lnTo>
                  <a:lnTo>
                    <a:pt x="4058318" y="5746291"/>
                  </a:lnTo>
                  <a:lnTo>
                    <a:pt x="0" y="5746291"/>
                  </a:lnTo>
                  <a:lnTo>
                    <a:pt x="0" y="0"/>
                  </a:lnTo>
                  <a:close/>
                </a:path>
              </a:pathLst>
            </a:custGeom>
            <a:blipFill>
              <a:blip r:embed="rId3"/>
              <a:stretch>
                <a:fillRect/>
              </a:stretch>
            </a:blipFill>
            <a:ln w="9525" cap="sq">
              <a:solidFill>
                <a:srgbClr val="000000"/>
              </a:solidFill>
              <a:prstDash val="solid"/>
              <a:miter/>
            </a:ln>
          </p:spPr>
          <p:txBody>
            <a:bodyPr/>
            <a:lstStyle/>
            <a:p>
              <a:endParaRPr lang="en-US"/>
            </a:p>
          </p:txBody>
        </p:sp>
        <p:grpSp>
          <p:nvGrpSpPr>
            <p:cNvPr id="37" name="Group 37"/>
            <p:cNvGrpSpPr/>
            <p:nvPr/>
          </p:nvGrpSpPr>
          <p:grpSpPr>
            <a:xfrm>
              <a:off x="3216844" y="409594"/>
              <a:ext cx="712455" cy="888826"/>
              <a:chOff x="0" y="0"/>
              <a:chExt cx="251798" cy="314132"/>
            </a:xfrm>
          </p:grpSpPr>
          <p:sp>
            <p:nvSpPr>
              <p:cNvPr id="38" name="Freeform 38"/>
              <p:cNvSpPr/>
              <p:nvPr/>
            </p:nvSpPr>
            <p:spPr>
              <a:xfrm>
                <a:off x="0" y="0"/>
                <a:ext cx="251798" cy="314132"/>
              </a:xfrm>
              <a:custGeom>
                <a:avLst/>
                <a:gdLst/>
                <a:ahLst/>
                <a:cxnLst/>
                <a:rect l="l" t="t" r="r" b="b"/>
                <a:pathLst>
                  <a:path w="251798" h="314132">
                    <a:moveTo>
                      <a:pt x="0" y="0"/>
                    </a:moveTo>
                    <a:lnTo>
                      <a:pt x="251798" y="0"/>
                    </a:lnTo>
                    <a:lnTo>
                      <a:pt x="251798" y="314132"/>
                    </a:lnTo>
                    <a:lnTo>
                      <a:pt x="0" y="314132"/>
                    </a:lnTo>
                    <a:close/>
                  </a:path>
                </a:pathLst>
              </a:custGeom>
              <a:solidFill>
                <a:srgbClr val="000000"/>
              </a:solidFill>
              <a:ln w="9525" cap="sq">
                <a:solidFill>
                  <a:srgbClr val="000000"/>
                </a:solidFill>
                <a:prstDash val="solid"/>
                <a:miter/>
              </a:ln>
            </p:spPr>
            <p:txBody>
              <a:bodyPr/>
              <a:lstStyle/>
              <a:p>
                <a:endParaRPr lang="en-US"/>
              </a:p>
            </p:txBody>
          </p:sp>
          <p:sp>
            <p:nvSpPr>
              <p:cNvPr id="39" name="TextBox 39"/>
              <p:cNvSpPr txBox="1"/>
              <p:nvPr/>
            </p:nvSpPr>
            <p:spPr>
              <a:xfrm>
                <a:off x="0" y="-57150"/>
                <a:ext cx="251798" cy="371282"/>
              </a:xfrm>
              <a:prstGeom prst="rect">
                <a:avLst/>
              </a:prstGeom>
            </p:spPr>
            <p:txBody>
              <a:bodyPr lIns="50800" tIns="50800" rIns="50800" bIns="50800" rtlCol="0" anchor="ctr"/>
              <a:lstStyle/>
              <a:p>
                <a:pPr algn="ctr">
                  <a:lnSpc>
                    <a:spcPts val="3043"/>
                  </a:lnSpc>
                </a:pPr>
                <a:endParaRPr/>
              </a:p>
            </p:txBody>
          </p:sp>
        </p:grpSp>
        <p:grpSp>
          <p:nvGrpSpPr>
            <p:cNvPr id="40" name="Group 40"/>
            <p:cNvGrpSpPr/>
            <p:nvPr/>
          </p:nvGrpSpPr>
          <p:grpSpPr>
            <a:xfrm>
              <a:off x="67551" y="1298421"/>
              <a:ext cx="1094593" cy="444413"/>
              <a:chOff x="0" y="0"/>
              <a:chExt cx="386854" cy="157066"/>
            </a:xfrm>
          </p:grpSpPr>
          <p:sp>
            <p:nvSpPr>
              <p:cNvPr id="41" name="Freeform 41"/>
              <p:cNvSpPr/>
              <p:nvPr/>
            </p:nvSpPr>
            <p:spPr>
              <a:xfrm>
                <a:off x="0" y="0"/>
                <a:ext cx="386854" cy="157066"/>
              </a:xfrm>
              <a:custGeom>
                <a:avLst/>
                <a:gdLst/>
                <a:ahLst/>
                <a:cxnLst/>
                <a:rect l="l" t="t" r="r" b="b"/>
                <a:pathLst>
                  <a:path w="386854" h="157066">
                    <a:moveTo>
                      <a:pt x="0" y="0"/>
                    </a:moveTo>
                    <a:lnTo>
                      <a:pt x="386854" y="0"/>
                    </a:lnTo>
                    <a:lnTo>
                      <a:pt x="386854" y="157066"/>
                    </a:lnTo>
                    <a:lnTo>
                      <a:pt x="0" y="157066"/>
                    </a:lnTo>
                    <a:close/>
                  </a:path>
                </a:pathLst>
              </a:custGeom>
              <a:solidFill>
                <a:srgbClr val="000000"/>
              </a:solidFill>
              <a:ln w="9525" cap="sq">
                <a:solidFill>
                  <a:srgbClr val="000000"/>
                </a:solidFill>
                <a:prstDash val="solid"/>
                <a:miter/>
              </a:ln>
            </p:spPr>
            <p:txBody>
              <a:bodyPr/>
              <a:lstStyle/>
              <a:p>
                <a:endParaRPr lang="en-US"/>
              </a:p>
            </p:txBody>
          </p:sp>
          <p:sp>
            <p:nvSpPr>
              <p:cNvPr id="42" name="TextBox 42"/>
              <p:cNvSpPr txBox="1"/>
              <p:nvPr/>
            </p:nvSpPr>
            <p:spPr>
              <a:xfrm>
                <a:off x="0" y="-57150"/>
                <a:ext cx="386854" cy="214216"/>
              </a:xfrm>
              <a:prstGeom prst="rect">
                <a:avLst/>
              </a:prstGeom>
            </p:spPr>
            <p:txBody>
              <a:bodyPr lIns="50800" tIns="50800" rIns="50800" bIns="50800" rtlCol="0" anchor="ctr"/>
              <a:lstStyle/>
              <a:p>
                <a:pPr algn="ctr">
                  <a:lnSpc>
                    <a:spcPts val="3043"/>
                  </a:lnSpc>
                </a:pPr>
                <a:endParaRPr/>
              </a:p>
            </p:txBody>
          </p:sp>
        </p:grpSp>
        <p:grpSp>
          <p:nvGrpSpPr>
            <p:cNvPr id="43" name="Group 43"/>
            <p:cNvGrpSpPr/>
            <p:nvPr/>
          </p:nvGrpSpPr>
          <p:grpSpPr>
            <a:xfrm>
              <a:off x="2507151" y="2619112"/>
              <a:ext cx="278877" cy="208061"/>
              <a:chOff x="0" y="0"/>
              <a:chExt cx="98561" cy="73534"/>
            </a:xfrm>
          </p:grpSpPr>
          <p:sp>
            <p:nvSpPr>
              <p:cNvPr id="44" name="Freeform 44"/>
              <p:cNvSpPr/>
              <p:nvPr/>
            </p:nvSpPr>
            <p:spPr>
              <a:xfrm>
                <a:off x="0" y="0"/>
                <a:ext cx="98561" cy="73534"/>
              </a:xfrm>
              <a:custGeom>
                <a:avLst/>
                <a:gdLst/>
                <a:ahLst/>
                <a:cxnLst/>
                <a:rect l="l" t="t" r="r" b="b"/>
                <a:pathLst>
                  <a:path w="98561" h="73534">
                    <a:moveTo>
                      <a:pt x="0" y="0"/>
                    </a:moveTo>
                    <a:lnTo>
                      <a:pt x="98561" y="0"/>
                    </a:lnTo>
                    <a:lnTo>
                      <a:pt x="98561" y="73534"/>
                    </a:lnTo>
                    <a:lnTo>
                      <a:pt x="0" y="73534"/>
                    </a:lnTo>
                    <a:close/>
                  </a:path>
                </a:pathLst>
              </a:custGeom>
              <a:solidFill>
                <a:srgbClr val="000000"/>
              </a:solidFill>
              <a:ln w="9525" cap="sq">
                <a:solidFill>
                  <a:srgbClr val="000000"/>
                </a:solidFill>
                <a:prstDash val="solid"/>
                <a:miter/>
              </a:ln>
            </p:spPr>
            <p:txBody>
              <a:bodyPr/>
              <a:lstStyle/>
              <a:p>
                <a:endParaRPr lang="en-US"/>
              </a:p>
            </p:txBody>
          </p:sp>
          <p:sp>
            <p:nvSpPr>
              <p:cNvPr id="45" name="TextBox 45"/>
              <p:cNvSpPr txBox="1"/>
              <p:nvPr/>
            </p:nvSpPr>
            <p:spPr>
              <a:xfrm>
                <a:off x="0" y="-57150"/>
                <a:ext cx="98561" cy="130684"/>
              </a:xfrm>
              <a:prstGeom prst="rect">
                <a:avLst/>
              </a:prstGeom>
            </p:spPr>
            <p:txBody>
              <a:bodyPr lIns="50800" tIns="50800" rIns="50800" bIns="50800" rtlCol="0" anchor="ctr"/>
              <a:lstStyle/>
              <a:p>
                <a:pPr algn="ctr">
                  <a:lnSpc>
                    <a:spcPts val="3043"/>
                  </a:lnSpc>
                </a:pPr>
                <a:endParaRPr/>
              </a:p>
            </p:txBody>
          </p:sp>
        </p:grpSp>
        <p:grpSp>
          <p:nvGrpSpPr>
            <p:cNvPr id="46" name="Group 46"/>
            <p:cNvGrpSpPr/>
            <p:nvPr/>
          </p:nvGrpSpPr>
          <p:grpSpPr>
            <a:xfrm>
              <a:off x="2900092" y="2619112"/>
              <a:ext cx="278877" cy="208061"/>
              <a:chOff x="0" y="0"/>
              <a:chExt cx="98561" cy="73534"/>
            </a:xfrm>
          </p:grpSpPr>
          <p:sp>
            <p:nvSpPr>
              <p:cNvPr id="47" name="Freeform 47"/>
              <p:cNvSpPr/>
              <p:nvPr/>
            </p:nvSpPr>
            <p:spPr>
              <a:xfrm>
                <a:off x="0" y="0"/>
                <a:ext cx="98561" cy="73534"/>
              </a:xfrm>
              <a:custGeom>
                <a:avLst/>
                <a:gdLst/>
                <a:ahLst/>
                <a:cxnLst/>
                <a:rect l="l" t="t" r="r" b="b"/>
                <a:pathLst>
                  <a:path w="98561" h="73534">
                    <a:moveTo>
                      <a:pt x="0" y="0"/>
                    </a:moveTo>
                    <a:lnTo>
                      <a:pt x="98561" y="0"/>
                    </a:lnTo>
                    <a:lnTo>
                      <a:pt x="98561" y="73534"/>
                    </a:lnTo>
                    <a:lnTo>
                      <a:pt x="0" y="73534"/>
                    </a:lnTo>
                    <a:close/>
                  </a:path>
                </a:pathLst>
              </a:custGeom>
              <a:solidFill>
                <a:srgbClr val="000000"/>
              </a:solidFill>
              <a:ln w="9525" cap="sq">
                <a:solidFill>
                  <a:srgbClr val="000000"/>
                </a:solidFill>
                <a:prstDash val="solid"/>
                <a:miter/>
              </a:ln>
            </p:spPr>
            <p:txBody>
              <a:bodyPr/>
              <a:lstStyle/>
              <a:p>
                <a:endParaRPr lang="en-US"/>
              </a:p>
            </p:txBody>
          </p:sp>
          <p:sp>
            <p:nvSpPr>
              <p:cNvPr id="48" name="TextBox 48"/>
              <p:cNvSpPr txBox="1"/>
              <p:nvPr/>
            </p:nvSpPr>
            <p:spPr>
              <a:xfrm>
                <a:off x="0" y="-57150"/>
                <a:ext cx="98561" cy="130684"/>
              </a:xfrm>
              <a:prstGeom prst="rect">
                <a:avLst/>
              </a:prstGeom>
            </p:spPr>
            <p:txBody>
              <a:bodyPr lIns="50800" tIns="50800" rIns="50800" bIns="50800" rtlCol="0" anchor="ctr"/>
              <a:lstStyle/>
              <a:p>
                <a:pPr algn="ctr">
                  <a:lnSpc>
                    <a:spcPts val="3043"/>
                  </a:lnSpc>
                </a:pPr>
                <a:endParaRPr/>
              </a:p>
            </p:txBody>
          </p:sp>
        </p:grpSp>
        <p:grpSp>
          <p:nvGrpSpPr>
            <p:cNvPr id="49" name="Group 49"/>
            <p:cNvGrpSpPr/>
            <p:nvPr/>
          </p:nvGrpSpPr>
          <p:grpSpPr>
            <a:xfrm>
              <a:off x="3685566" y="2619112"/>
              <a:ext cx="278877" cy="572304"/>
              <a:chOff x="0" y="0"/>
              <a:chExt cx="98561" cy="202265"/>
            </a:xfrm>
          </p:grpSpPr>
          <p:sp>
            <p:nvSpPr>
              <p:cNvPr id="50" name="Freeform 50"/>
              <p:cNvSpPr/>
              <p:nvPr/>
            </p:nvSpPr>
            <p:spPr>
              <a:xfrm>
                <a:off x="0" y="0"/>
                <a:ext cx="98561" cy="202265"/>
              </a:xfrm>
              <a:custGeom>
                <a:avLst/>
                <a:gdLst/>
                <a:ahLst/>
                <a:cxnLst/>
                <a:rect l="l" t="t" r="r" b="b"/>
                <a:pathLst>
                  <a:path w="98561" h="202265">
                    <a:moveTo>
                      <a:pt x="0" y="0"/>
                    </a:moveTo>
                    <a:lnTo>
                      <a:pt x="98561" y="0"/>
                    </a:lnTo>
                    <a:lnTo>
                      <a:pt x="98561" y="202265"/>
                    </a:lnTo>
                    <a:lnTo>
                      <a:pt x="0" y="202265"/>
                    </a:lnTo>
                    <a:close/>
                  </a:path>
                </a:pathLst>
              </a:custGeom>
              <a:solidFill>
                <a:srgbClr val="000000"/>
              </a:solidFill>
              <a:ln w="9525" cap="sq">
                <a:solidFill>
                  <a:srgbClr val="000000"/>
                </a:solidFill>
                <a:prstDash val="solid"/>
                <a:miter/>
              </a:ln>
            </p:spPr>
            <p:txBody>
              <a:bodyPr/>
              <a:lstStyle/>
              <a:p>
                <a:endParaRPr lang="en-US"/>
              </a:p>
            </p:txBody>
          </p:sp>
          <p:sp>
            <p:nvSpPr>
              <p:cNvPr id="51" name="TextBox 51"/>
              <p:cNvSpPr txBox="1"/>
              <p:nvPr/>
            </p:nvSpPr>
            <p:spPr>
              <a:xfrm>
                <a:off x="0" y="-57150"/>
                <a:ext cx="98561" cy="259415"/>
              </a:xfrm>
              <a:prstGeom prst="rect">
                <a:avLst/>
              </a:prstGeom>
            </p:spPr>
            <p:txBody>
              <a:bodyPr lIns="50800" tIns="50800" rIns="50800" bIns="50800" rtlCol="0" anchor="ctr"/>
              <a:lstStyle/>
              <a:p>
                <a:pPr algn="ctr">
                  <a:lnSpc>
                    <a:spcPts val="3043"/>
                  </a:lnSpc>
                </a:pPr>
                <a:endParaRPr/>
              </a:p>
            </p:txBody>
          </p:sp>
        </p:grpSp>
        <p:grpSp>
          <p:nvGrpSpPr>
            <p:cNvPr id="52" name="Group 52"/>
            <p:cNvGrpSpPr/>
            <p:nvPr/>
          </p:nvGrpSpPr>
          <p:grpSpPr>
            <a:xfrm>
              <a:off x="3685566" y="2127968"/>
              <a:ext cx="278877" cy="208061"/>
              <a:chOff x="0" y="0"/>
              <a:chExt cx="98561" cy="73534"/>
            </a:xfrm>
          </p:grpSpPr>
          <p:sp>
            <p:nvSpPr>
              <p:cNvPr id="53" name="Freeform 53"/>
              <p:cNvSpPr/>
              <p:nvPr/>
            </p:nvSpPr>
            <p:spPr>
              <a:xfrm>
                <a:off x="0" y="0"/>
                <a:ext cx="98561" cy="73534"/>
              </a:xfrm>
              <a:custGeom>
                <a:avLst/>
                <a:gdLst/>
                <a:ahLst/>
                <a:cxnLst/>
                <a:rect l="l" t="t" r="r" b="b"/>
                <a:pathLst>
                  <a:path w="98561" h="73534">
                    <a:moveTo>
                      <a:pt x="0" y="0"/>
                    </a:moveTo>
                    <a:lnTo>
                      <a:pt x="98561" y="0"/>
                    </a:lnTo>
                    <a:lnTo>
                      <a:pt x="98561" y="73534"/>
                    </a:lnTo>
                    <a:lnTo>
                      <a:pt x="0" y="73534"/>
                    </a:lnTo>
                    <a:close/>
                  </a:path>
                </a:pathLst>
              </a:custGeom>
              <a:solidFill>
                <a:srgbClr val="000000"/>
              </a:solidFill>
              <a:ln w="9525" cap="sq">
                <a:solidFill>
                  <a:srgbClr val="000000"/>
                </a:solidFill>
                <a:prstDash val="solid"/>
                <a:miter/>
              </a:ln>
            </p:spPr>
            <p:txBody>
              <a:bodyPr/>
              <a:lstStyle/>
              <a:p>
                <a:endParaRPr lang="en-US"/>
              </a:p>
            </p:txBody>
          </p:sp>
          <p:sp>
            <p:nvSpPr>
              <p:cNvPr id="54" name="TextBox 54"/>
              <p:cNvSpPr txBox="1"/>
              <p:nvPr/>
            </p:nvSpPr>
            <p:spPr>
              <a:xfrm>
                <a:off x="0" y="-57150"/>
                <a:ext cx="98561" cy="130684"/>
              </a:xfrm>
              <a:prstGeom prst="rect">
                <a:avLst/>
              </a:prstGeom>
            </p:spPr>
            <p:txBody>
              <a:bodyPr lIns="50800" tIns="50800" rIns="50800" bIns="50800" rtlCol="0" anchor="ctr"/>
              <a:lstStyle/>
              <a:p>
                <a:pPr algn="ctr">
                  <a:lnSpc>
                    <a:spcPts val="3043"/>
                  </a:lnSpc>
                </a:pPr>
                <a:endParaRPr/>
              </a:p>
            </p:txBody>
          </p:sp>
        </p:grpSp>
        <p:grpSp>
          <p:nvGrpSpPr>
            <p:cNvPr id="55" name="Group 55"/>
            <p:cNvGrpSpPr/>
            <p:nvPr/>
          </p:nvGrpSpPr>
          <p:grpSpPr>
            <a:xfrm>
              <a:off x="67551" y="3454339"/>
              <a:ext cx="3896892" cy="1088857"/>
              <a:chOff x="0" y="0"/>
              <a:chExt cx="1377251" cy="384827"/>
            </a:xfrm>
          </p:grpSpPr>
          <p:sp>
            <p:nvSpPr>
              <p:cNvPr id="56" name="Freeform 56"/>
              <p:cNvSpPr/>
              <p:nvPr/>
            </p:nvSpPr>
            <p:spPr>
              <a:xfrm>
                <a:off x="0" y="0"/>
                <a:ext cx="1377251" cy="384827"/>
              </a:xfrm>
              <a:custGeom>
                <a:avLst/>
                <a:gdLst/>
                <a:ahLst/>
                <a:cxnLst/>
                <a:rect l="l" t="t" r="r" b="b"/>
                <a:pathLst>
                  <a:path w="1377251" h="384827">
                    <a:moveTo>
                      <a:pt x="0" y="0"/>
                    </a:moveTo>
                    <a:lnTo>
                      <a:pt x="1377251" y="0"/>
                    </a:lnTo>
                    <a:lnTo>
                      <a:pt x="1377251" y="384827"/>
                    </a:lnTo>
                    <a:lnTo>
                      <a:pt x="0" y="384827"/>
                    </a:lnTo>
                    <a:close/>
                  </a:path>
                </a:pathLst>
              </a:custGeom>
              <a:solidFill>
                <a:srgbClr val="000000"/>
              </a:solidFill>
              <a:ln w="9525" cap="sq">
                <a:solidFill>
                  <a:srgbClr val="000000"/>
                </a:solidFill>
                <a:prstDash val="solid"/>
                <a:miter/>
              </a:ln>
            </p:spPr>
            <p:txBody>
              <a:bodyPr/>
              <a:lstStyle/>
              <a:p>
                <a:endParaRPr lang="en-US"/>
              </a:p>
            </p:txBody>
          </p:sp>
          <p:sp>
            <p:nvSpPr>
              <p:cNvPr id="57" name="TextBox 57"/>
              <p:cNvSpPr txBox="1"/>
              <p:nvPr/>
            </p:nvSpPr>
            <p:spPr>
              <a:xfrm>
                <a:off x="0" y="-57150"/>
                <a:ext cx="1377251" cy="441977"/>
              </a:xfrm>
              <a:prstGeom prst="rect">
                <a:avLst/>
              </a:prstGeom>
            </p:spPr>
            <p:txBody>
              <a:bodyPr lIns="50800" tIns="50800" rIns="50800" bIns="50800" rtlCol="0" anchor="ctr"/>
              <a:lstStyle/>
              <a:p>
                <a:pPr algn="ctr">
                  <a:lnSpc>
                    <a:spcPts val="3043"/>
                  </a:lnSpc>
                </a:pPr>
                <a:endParaRPr/>
              </a:p>
            </p:txBody>
          </p:sp>
        </p:grpSp>
        <p:grpSp>
          <p:nvGrpSpPr>
            <p:cNvPr id="58" name="Group 58"/>
            <p:cNvGrpSpPr/>
            <p:nvPr/>
          </p:nvGrpSpPr>
          <p:grpSpPr>
            <a:xfrm>
              <a:off x="749123" y="2127968"/>
              <a:ext cx="413021" cy="276829"/>
              <a:chOff x="0" y="0"/>
              <a:chExt cx="145971" cy="97838"/>
            </a:xfrm>
          </p:grpSpPr>
          <p:sp>
            <p:nvSpPr>
              <p:cNvPr id="59" name="Freeform 59"/>
              <p:cNvSpPr/>
              <p:nvPr/>
            </p:nvSpPr>
            <p:spPr>
              <a:xfrm>
                <a:off x="0" y="0"/>
                <a:ext cx="145971" cy="97838"/>
              </a:xfrm>
              <a:custGeom>
                <a:avLst/>
                <a:gdLst/>
                <a:ahLst/>
                <a:cxnLst/>
                <a:rect l="l" t="t" r="r" b="b"/>
                <a:pathLst>
                  <a:path w="145971" h="97838">
                    <a:moveTo>
                      <a:pt x="0" y="0"/>
                    </a:moveTo>
                    <a:lnTo>
                      <a:pt x="145971" y="0"/>
                    </a:lnTo>
                    <a:lnTo>
                      <a:pt x="145971" y="97838"/>
                    </a:lnTo>
                    <a:lnTo>
                      <a:pt x="0" y="97838"/>
                    </a:lnTo>
                    <a:close/>
                  </a:path>
                </a:pathLst>
              </a:custGeom>
              <a:solidFill>
                <a:srgbClr val="000000"/>
              </a:solidFill>
              <a:ln w="9525" cap="sq">
                <a:solidFill>
                  <a:srgbClr val="000000"/>
                </a:solidFill>
                <a:prstDash val="solid"/>
                <a:miter/>
              </a:ln>
            </p:spPr>
            <p:txBody>
              <a:bodyPr/>
              <a:lstStyle/>
              <a:p>
                <a:endParaRPr lang="en-US"/>
              </a:p>
            </p:txBody>
          </p:sp>
          <p:sp>
            <p:nvSpPr>
              <p:cNvPr id="60" name="TextBox 60"/>
              <p:cNvSpPr txBox="1"/>
              <p:nvPr/>
            </p:nvSpPr>
            <p:spPr>
              <a:xfrm>
                <a:off x="0" y="-57150"/>
                <a:ext cx="145971" cy="154988"/>
              </a:xfrm>
              <a:prstGeom prst="rect">
                <a:avLst/>
              </a:prstGeom>
            </p:spPr>
            <p:txBody>
              <a:bodyPr lIns="50800" tIns="50800" rIns="50800" bIns="50800" rtlCol="0" anchor="ctr"/>
              <a:lstStyle/>
              <a:p>
                <a:pPr algn="ctr">
                  <a:lnSpc>
                    <a:spcPts val="3043"/>
                  </a:lnSpc>
                </a:pPr>
                <a:endParaRPr/>
              </a:p>
            </p:txBody>
          </p:sp>
        </p:grpSp>
      </p:grpSp>
      <p:grpSp>
        <p:nvGrpSpPr>
          <p:cNvPr id="61" name="Group 61"/>
          <p:cNvGrpSpPr/>
          <p:nvPr/>
        </p:nvGrpSpPr>
        <p:grpSpPr>
          <a:xfrm>
            <a:off x="3849502" y="3515316"/>
            <a:ext cx="3503022" cy="4309718"/>
            <a:chOff x="0" y="0"/>
            <a:chExt cx="4670697" cy="5746291"/>
          </a:xfrm>
        </p:grpSpPr>
        <p:sp>
          <p:nvSpPr>
            <p:cNvPr id="62" name="Freeform 62"/>
            <p:cNvSpPr/>
            <p:nvPr/>
          </p:nvSpPr>
          <p:spPr>
            <a:xfrm>
              <a:off x="0" y="0"/>
              <a:ext cx="4670697" cy="5746291"/>
            </a:xfrm>
            <a:custGeom>
              <a:avLst/>
              <a:gdLst/>
              <a:ahLst/>
              <a:cxnLst/>
              <a:rect l="l" t="t" r="r" b="b"/>
              <a:pathLst>
                <a:path w="4670697" h="5746291">
                  <a:moveTo>
                    <a:pt x="0" y="0"/>
                  </a:moveTo>
                  <a:lnTo>
                    <a:pt x="4670697" y="0"/>
                  </a:lnTo>
                  <a:lnTo>
                    <a:pt x="4670697" y="5746291"/>
                  </a:lnTo>
                  <a:lnTo>
                    <a:pt x="0" y="5746291"/>
                  </a:lnTo>
                  <a:lnTo>
                    <a:pt x="0" y="0"/>
                  </a:lnTo>
                  <a:close/>
                </a:path>
              </a:pathLst>
            </a:custGeom>
            <a:blipFill>
              <a:blip r:embed="rId4"/>
              <a:stretch>
                <a:fillRect l="-2167" r="-2167"/>
              </a:stretch>
            </a:blipFill>
            <a:ln w="9525" cap="sq">
              <a:solidFill>
                <a:srgbClr val="000000"/>
              </a:solidFill>
              <a:prstDash val="solid"/>
              <a:miter/>
            </a:ln>
          </p:spPr>
          <p:txBody>
            <a:bodyPr/>
            <a:lstStyle/>
            <a:p>
              <a:endParaRPr lang="en-US"/>
            </a:p>
          </p:txBody>
        </p:sp>
        <p:grpSp>
          <p:nvGrpSpPr>
            <p:cNvPr id="63" name="Group 63"/>
            <p:cNvGrpSpPr/>
            <p:nvPr/>
          </p:nvGrpSpPr>
          <p:grpSpPr>
            <a:xfrm>
              <a:off x="124111" y="2002788"/>
              <a:ext cx="1408862" cy="663748"/>
              <a:chOff x="0" y="0"/>
              <a:chExt cx="591848" cy="278834"/>
            </a:xfrm>
          </p:grpSpPr>
          <p:sp>
            <p:nvSpPr>
              <p:cNvPr id="64" name="Freeform 64"/>
              <p:cNvSpPr/>
              <p:nvPr/>
            </p:nvSpPr>
            <p:spPr>
              <a:xfrm>
                <a:off x="0" y="0"/>
                <a:ext cx="591848" cy="278834"/>
              </a:xfrm>
              <a:custGeom>
                <a:avLst/>
                <a:gdLst/>
                <a:ahLst/>
                <a:cxnLst/>
                <a:rect l="l" t="t" r="r" b="b"/>
                <a:pathLst>
                  <a:path w="591848" h="278834">
                    <a:moveTo>
                      <a:pt x="0" y="0"/>
                    </a:moveTo>
                    <a:lnTo>
                      <a:pt x="591848" y="0"/>
                    </a:lnTo>
                    <a:lnTo>
                      <a:pt x="591848" y="278834"/>
                    </a:lnTo>
                    <a:lnTo>
                      <a:pt x="0" y="278834"/>
                    </a:lnTo>
                    <a:close/>
                  </a:path>
                </a:pathLst>
              </a:custGeom>
              <a:solidFill>
                <a:srgbClr val="000000"/>
              </a:solidFill>
            </p:spPr>
            <p:txBody>
              <a:bodyPr/>
              <a:lstStyle/>
              <a:p>
                <a:endParaRPr lang="en-US"/>
              </a:p>
            </p:txBody>
          </p:sp>
          <p:sp>
            <p:nvSpPr>
              <p:cNvPr id="65" name="TextBox 65"/>
              <p:cNvSpPr txBox="1"/>
              <p:nvPr/>
            </p:nvSpPr>
            <p:spPr>
              <a:xfrm>
                <a:off x="0" y="-47625"/>
                <a:ext cx="591848" cy="326459"/>
              </a:xfrm>
              <a:prstGeom prst="rect">
                <a:avLst/>
              </a:prstGeom>
            </p:spPr>
            <p:txBody>
              <a:bodyPr lIns="50800" tIns="50800" rIns="50800" bIns="50800" rtlCol="0" anchor="ctr"/>
              <a:lstStyle/>
              <a:p>
                <a:pPr algn="ctr">
                  <a:lnSpc>
                    <a:spcPts val="2400"/>
                  </a:lnSpc>
                </a:pPr>
                <a:endParaRPr/>
              </a:p>
            </p:txBody>
          </p:sp>
        </p:grpSp>
        <p:grpSp>
          <p:nvGrpSpPr>
            <p:cNvPr id="66" name="Group 66"/>
            <p:cNvGrpSpPr/>
            <p:nvPr/>
          </p:nvGrpSpPr>
          <p:grpSpPr>
            <a:xfrm>
              <a:off x="2634989" y="2201534"/>
              <a:ext cx="1408862" cy="266256"/>
              <a:chOff x="0" y="0"/>
              <a:chExt cx="591848" cy="111851"/>
            </a:xfrm>
          </p:grpSpPr>
          <p:sp>
            <p:nvSpPr>
              <p:cNvPr id="67" name="Freeform 67"/>
              <p:cNvSpPr/>
              <p:nvPr/>
            </p:nvSpPr>
            <p:spPr>
              <a:xfrm>
                <a:off x="0" y="0"/>
                <a:ext cx="591848" cy="111851"/>
              </a:xfrm>
              <a:custGeom>
                <a:avLst/>
                <a:gdLst/>
                <a:ahLst/>
                <a:cxnLst/>
                <a:rect l="l" t="t" r="r" b="b"/>
                <a:pathLst>
                  <a:path w="591848" h="111851">
                    <a:moveTo>
                      <a:pt x="0" y="0"/>
                    </a:moveTo>
                    <a:lnTo>
                      <a:pt x="591848" y="0"/>
                    </a:lnTo>
                    <a:lnTo>
                      <a:pt x="591848" y="111851"/>
                    </a:lnTo>
                    <a:lnTo>
                      <a:pt x="0" y="111851"/>
                    </a:lnTo>
                    <a:close/>
                  </a:path>
                </a:pathLst>
              </a:custGeom>
              <a:solidFill>
                <a:srgbClr val="000000"/>
              </a:solidFill>
            </p:spPr>
            <p:txBody>
              <a:bodyPr/>
              <a:lstStyle/>
              <a:p>
                <a:endParaRPr lang="en-US"/>
              </a:p>
            </p:txBody>
          </p:sp>
          <p:sp>
            <p:nvSpPr>
              <p:cNvPr id="68" name="TextBox 68"/>
              <p:cNvSpPr txBox="1"/>
              <p:nvPr/>
            </p:nvSpPr>
            <p:spPr>
              <a:xfrm>
                <a:off x="0" y="-47625"/>
                <a:ext cx="591848" cy="159476"/>
              </a:xfrm>
              <a:prstGeom prst="rect">
                <a:avLst/>
              </a:prstGeom>
            </p:spPr>
            <p:txBody>
              <a:bodyPr lIns="50800" tIns="50800" rIns="50800" bIns="50800" rtlCol="0" anchor="ctr"/>
              <a:lstStyle/>
              <a:p>
                <a:pPr algn="ctr">
                  <a:lnSpc>
                    <a:spcPts val="2400"/>
                  </a:lnSpc>
                </a:pPr>
                <a:endParaRPr/>
              </a:p>
            </p:txBody>
          </p:sp>
        </p:grpSp>
        <p:grpSp>
          <p:nvGrpSpPr>
            <p:cNvPr id="69" name="Group 69"/>
            <p:cNvGrpSpPr/>
            <p:nvPr/>
          </p:nvGrpSpPr>
          <p:grpSpPr>
            <a:xfrm>
              <a:off x="190848" y="3555231"/>
              <a:ext cx="1666052" cy="1969283"/>
              <a:chOff x="0" y="0"/>
              <a:chExt cx="699891" cy="827275"/>
            </a:xfrm>
          </p:grpSpPr>
          <p:sp>
            <p:nvSpPr>
              <p:cNvPr id="70" name="Freeform 70"/>
              <p:cNvSpPr/>
              <p:nvPr/>
            </p:nvSpPr>
            <p:spPr>
              <a:xfrm>
                <a:off x="0" y="0"/>
                <a:ext cx="699891" cy="827275"/>
              </a:xfrm>
              <a:custGeom>
                <a:avLst/>
                <a:gdLst/>
                <a:ahLst/>
                <a:cxnLst/>
                <a:rect l="l" t="t" r="r" b="b"/>
                <a:pathLst>
                  <a:path w="699891" h="827275">
                    <a:moveTo>
                      <a:pt x="0" y="0"/>
                    </a:moveTo>
                    <a:lnTo>
                      <a:pt x="699891" y="0"/>
                    </a:lnTo>
                    <a:lnTo>
                      <a:pt x="699891" y="827275"/>
                    </a:lnTo>
                    <a:lnTo>
                      <a:pt x="0" y="827275"/>
                    </a:lnTo>
                    <a:close/>
                  </a:path>
                </a:pathLst>
              </a:custGeom>
              <a:solidFill>
                <a:srgbClr val="000000"/>
              </a:solidFill>
            </p:spPr>
            <p:txBody>
              <a:bodyPr/>
              <a:lstStyle/>
              <a:p>
                <a:endParaRPr lang="en-US"/>
              </a:p>
            </p:txBody>
          </p:sp>
          <p:sp>
            <p:nvSpPr>
              <p:cNvPr id="71" name="TextBox 71"/>
              <p:cNvSpPr txBox="1"/>
              <p:nvPr/>
            </p:nvSpPr>
            <p:spPr>
              <a:xfrm>
                <a:off x="0" y="-47625"/>
                <a:ext cx="699891" cy="874900"/>
              </a:xfrm>
              <a:prstGeom prst="rect">
                <a:avLst/>
              </a:prstGeom>
            </p:spPr>
            <p:txBody>
              <a:bodyPr lIns="50800" tIns="50800" rIns="50800" bIns="50800" rtlCol="0" anchor="ctr"/>
              <a:lstStyle/>
              <a:p>
                <a:pPr algn="ctr">
                  <a:lnSpc>
                    <a:spcPts val="2400"/>
                  </a:lnSpc>
                </a:pPr>
                <a:endParaRPr/>
              </a:p>
            </p:txBody>
          </p:sp>
        </p:grpSp>
        <p:grpSp>
          <p:nvGrpSpPr>
            <p:cNvPr id="72" name="Group 72"/>
            <p:cNvGrpSpPr/>
            <p:nvPr/>
          </p:nvGrpSpPr>
          <p:grpSpPr>
            <a:xfrm>
              <a:off x="2695896" y="3310494"/>
              <a:ext cx="1666052" cy="160919"/>
              <a:chOff x="0" y="0"/>
              <a:chExt cx="699891" cy="67600"/>
            </a:xfrm>
          </p:grpSpPr>
          <p:sp>
            <p:nvSpPr>
              <p:cNvPr id="73" name="Freeform 73"/>
              <p:cNvSpPr/>
              <p:nvPr/>
            </p:nvSpPr>
            <p:spPr>
              <a:xfrm>
                <a:off x="0" y="0"/>
                <a:ext cx="699891" cy="67600"/>
              </a:xfrm>
              <a:custGeom>
                <a:avLst/>
                <a:gdLst/>
                <a:ahLst/>
                <a:cxnLst/>
                <a:rect l="l" t="t" r="r" b="b"/>
                <a:pathLst>
                  <a:path w="699891" h="67600">
                    <a:moveTo>
                      <a:pt x="0" y="0"/>
                    </a:moveTo>
                    <a:lnTo>
                      <a:pt x="699891" y="0"/>
                    </a:lnTo>
                    <a:lnTo>
                      <a:pt x="699891" y="67600"/>
                    </a:lnTo>
                    <a:lnTo>
                      <a:pt x="0" y="67600"/>
                    </a:lnTo>
                    <a:close/>
                  </a:path>
                </a:pathLst>
              </a:custGeom>
              <a:solidFill>
                <a:srgbClr val="000000"/>
              </a:solidFill>
            </p:spPr>
            <p:txBody>
              <a:bodyPr/>
              <a:lstStyle/>
              <a:p>
                <a:endParaRPr lang="en-US"/>
              </a:p>
            </p:txBody>
          </p:sp>
          <p:sp>
            <p:nvSpPr>
              <p:cNvPr id="74" name="TextBox 74"/>
              <p:cNvSpPr txBox="1"/>
              <p:nvPr/>
            </p:nvSpPr>
            <p:spPr>
              <a:xfrm>
                <a:off x="0" y="-47625"/>
                <a:ext cx="699891" cy="115225"/>
              </a:xfrm>
              <a:prstGeom prst="rect">
                <a:avLst/>
              </a:prstGeom>
            </p:spPr>
            <p:txBody>
              <a:bodyPr lIns="50800" tIns="50800" rIns="50800" bIns="50800" rtlCol="0" anchor="ctr"/>
              <a:lstStyle/>
              <a:p>
                <a:pPr algn="ctr">
                  <a:lnSpc>
                    <a:spcPts val="2400"/>
                  </a:lnSpc>
                </a:pPr>
                <a:endParaRPr/>
              </a:p>
            </p:txBody>
          </p:sp>
        </p:grpSp>
        <p:grpSp>
          <p:nvGrpSpPr>
            <p:cNvPr id="75" name="Group 75"/>
            <p:cNvGrpSpPr/>
            <p:nvPr/>
          </p:nvGrpSpPr>
          <p:grpSpPr>
            <a:xfrm>
              <a:off x="2754521" y="896458"/>
              <a:ext cx="1408862" cy="596817"/>
              <a:chOff x="0" y="0"/>
              <a:chExt cx="591848" cy="250717"/>
            </a:xfrm>
          </p:grpSpPr>
          <p:sp>
            <p:nvSpPr>
              <p:cNvPr id="76" name="Freeform 76"/>
              <p:cNvSpPr/>
              <p:nvPr/>
            </p:nvSpPr>
            <p:spPr>
              <a:xfrm>
                <a:off x="0" y="0"/>
                <a:ext cx="591848" cy="250717"/>
              </a:xfrm>
              <a:custGeom>
                <a:avLst/>
                <a:gdLst/>
                <a:ahLst/>
                <a:cxnLst/>
                <a:rect l="l" t="t" r="r" b="b"/>
                <a:pathLst>
                  <a:path w="591848" h="250717">
                    <a:moveTo>
                      <a:pt x="0" y="0"/>
                    </a:moveTo>
                    <a:lnTo>
                      <a:pt x="591848" y="0"/>
                    </a:lnTo>
                    <a:lnTo>
                      <a:pt x="591848" y="250717"/>
                    </a:lnTo>
                    <a:lnTo>
                      <a:pt x="0" y="250717"/>
                    </a:lnTo>
                    <a:close/>
                  </a:path>
                </a:pathLst>
              </a:custGeom>
              <a:solidFill>
                <a:srgbClr val="000000"/>
              </a:solidFill>
            </p:spPr>
            <p:txBody>
              <a:bodyPr/>
              <a:lstStyle/>
              <a:p>
                <a:endParaRPr lang="en-US"/>
              </a:p>
            </p:txBody>
          </p:sp>
          <p:sp>
            <p:nvSpPr>
              <p:cNvPr id="77" name="TextBox 77"/>
              <p:cNvSpPr txBox="1"/>
              <p:nvPr/>
            </p:nvSpPr>
            <p:spPr>
              <a:xfrm>
                <a:off x="0" y="-47625"/>
                <a:ext cx="591848" cy="298342"/>
              </a:xfrm>
              <a:prstGeom prst="rect">
                <a:avLst/>
              </a:prstGeom>
            </p:spPr>
            <p:txBody>
              <a:bodyPr lIns="50800" tIns="50800" rIns="50800" bIns="50800" rtlCol="0" anchor="ctr"/>
              <a:lstStyle/>
              <a:p>
                <a:pPr algn="ctr">
                  <a:lnSpc>
                    <a:spcPts val="2400"/>
                  </a:lnSpc>
                </a:pPr>
                <a:endParaRPr/>
              </a:p>
            </p:txBody>
          </p:sp>
        </p:grpSp>
      </p:grpSp>
      <p:grpSp>
        <p:nvGrpSpPr>
          <p:cNvPr id="78" name="Group 78"/>
          <p:cNvGrpSpPr/>
          <p:nvPr/>
        </p:nvGrpSpPr>
        <p:grpSpPr>
          <a:xfrm>
            <a:off x="7523041" y="3515316"/>
            <a:ext cx="3056308" cy="4309718"/>
            <a:chOff x="0" y="0"/>
            <a:chExt cx="4075078" cy="5746291"/>
          </a:xfrm>
        </p:grpSpPr>
        <p:sp>
          <p:nvSpPr>
            <p:cNvPr id="79" name="Freeform 79"/>
            <p:cNvSpPr/>
            <p:nvPr/>
          </p:nvSpPr>
          <p:spPr>
            <a:xfrm>
              <a:off x="0" y="0"/>
              <a:ext cx="4075078" cy="5746291"/>
            </a:xfrm>
            <a:custGeom>
              <a:avLst/>
              <a:gdLst/>
              <a:ahLst/>
              <a:cxnLst/>
              <a:rect l="l" t="t" r="r" b="b"/>
              <a:pathLst>
                <a:path w="4075078" h="5746291">
                  <a:moveTo>
                    <a:pt x="0" y="0"/>
                  </a:moveTo>
                  <a:lnTo>
                    <a:pt x="4075078" y="0"/>
                  </a:lnTo>
                  <a:lnTo>
                    <a:pt x="4075078" y="5746291"/>
                  </a:lnTo>
                  <a:lnTo>
                    <a:pt x="0" y="5746291"/>
                  </a:lnTo>
                  <a:lnTo>
                    <a:pt x="0" y="0"/>
                  </a:lnTo>
                  <a:close/>
                </a:path>
              </a:pathLst>
            </a:custGeom>
            <a:blipFill>
              <a:blip r:embed="rId5"/>
              <a:stretch>
                <a:fillRect/>
              </a:stretch>
            </a:blipFill>
            <a:ln w="9525" cap="sq">
              <a:solidFill>
                <a:srgbClr val="000000"/>
              </a:solidFill>
              <a:prstDash val="solid"/>
              <a:miter/>
            </a:ln>
          </p:spPr>
          <p:txBody>
            <a:bodyPr/>
            <a:lstStyle/>
            <a:p>
              <a:endParaRPr lang="en-US"/>
            </a:p>
          </p:txBody>
        </p:sp>
        <p:grpSp>
          <p:nvGrpSpPr>
            <p:cNvPr id="80" name="Group 80"/>
            <p:cNvGrpSpPr/>
            <p:nvPr/>
          </p:nvGrpSpPr>
          <p:grpSpPr>
            <a:xfrm>
              <a:off x="3275985" y="537719"/>
              <a:ext cx="575638" cy="712632"/>
              <a:chOff x="0" y="0"/>
              <a:chExt cx="162675" cy="201389"/>
            </a:xfrm>
          </p:grpSpPr>
          <p:sp>
            <p:nvSpPr>
              <p:cNvPr id="81" name="Freeform 81"/>
              <p:cNvSpPr/>
              <p:nvPr/>
            </p:nvSpPr>
            <p:spPr>
              <a:xfrm>
                <a:off x="0" y="0"/>
                <a:ext cx="162675" cy="201389"/>
              </a:xfrm>
              <a:custGeom>
                <a:avLst/>
                <a:gdLst/>
                <a:ahLst/>
                <a:cxnLst/>
                <a:rect l="l" t="t" r="r" b="b"/>
                <a:pathLst>
                  <a:path w="162675" h="201389">
                    <a:moveTo>
                      <a:pt x="0" y="0"/>
                    </a:moveTo>
                    <a:lnTo>
                      <a:pt x="162675" y="0"/>
                    </a:lnTo>
                    <a:lnTo>
                      <a:pt x="162675" y="201389"/>
                    </a:lnTo>
                    <a:lnTo>
                      <a:pt x="0" y="201389"/>
                    </a:lnTo>
                    <a:close/>
                  </a:path>
                </a:pathLst>
              </a:custGeom>
              <a:solidFill>
                <a:srgbClr val="000000"/>
              </a:solidFill>
            </p:spPr>
            <p:txBody>
              <a:bodyPr/>
              <a:lstStyle/>
              <a:p>
                <a:endParaRPr lang="en-US"/>
              </a:p>
            </p:txBody>
          </p:sp>
          <p:sp>
            <p:nvSpPr>
              <p:cNvPr id="82" name="TextBox 82"/>
              <p:cNvSpPr txBox="1"/>
              <p:nvPr/>
            </p:nvSpPr>
            <p:spPr>
              <a:xfrm>
                <a:off x="0" y="-47625"/>
                <a:ext cx="162675" cy="249014"/>
              </a:xfrm>
              <a:prstGeom prst="rect">
                <a:avLst/>
              </a:prstGeom>
            </p:spPr>
            <p:txBody>
              <a:bodyPr lIns="50800" tIns="50800" rIns="50800" bIns="50800" rtlCol="0" anchor="ctr"/>
              <a:lstStyle/>
              <a:p>
                <a:pPr algn="ctr">
                  <a:lnSpc>
                    <a:spcPts val="2400"/>
                  </a:lnSpc>
                </a:pPr>
                <a:endParaRPr/>
              </a:p>
            </p:txBody>
          </p:sp>
        </p:grpSp>
        <p:grpSp>
          <p:nvGrpSpPr>
            <p:cNvPr id="83" name="Group 83"/>
            <p:cNvGrpSpPr/>
            <p:nvPr/>
          </p:nvGrpSpPr>
          <p:grpSpPr>
            <a:xfrm>
              <a:off x="2778403" y="1306156"/>
              <a:ext cx="1073220" cy="425020"/>
              <a:chOff x="0" y="0"/>
              <a:chExt cx="303291" cy="120110"/>
            </a:xfrm>
          </p:grpSpPr>
          <p:sp>
            <p:nvSpPr>
              <p:cNvPr id="84" name="Freeform 84"/>
              <p:cNvSpPr/>
              <p:nvPr/>
            </p:nvSpPr>
            <p:spPr>
              <a:xfrm>
                <a:off x="0" y="0"/>
                <a:ext cx="303291" cy="120110"/>
              </a:xfrm>
              <a:custGeom>
                <a:avLst/>
                <a:gdLst/>
                <a:ahLst/>
                <a:cxnLst/>
                <a:rect l="l" t="t" r="r" b="b"/>
                <a:pathLst>
                  <a:path w="303291" h="120110">
                    <a:moveTo>
                      <a:pt x="0" y="0"/>
                    </a:moveTo>
                    <a:lnTo>
                      <a:pt x="303291" y="0"/>
                    </a:lnTo>
                    <a:lnTo>
                      <a:pt x="303291" y="120110"/>
                    </a:lnTo>
                    <a:lnTo>
                      <a:pt x="0" y="120110"/>
                    </a:lnTo>
                    <a:close/>
                  </a:path>
                </a:pathLst>
              </a:custGeom>
              <a:solidFill>
                <a:srgbClr val="000000"/>
              </a:solidFill>
            </p:spPr>
            <p:txBody>
              <a:bodyPr/>
              <a:lstStyle/>
              <a:p>
                <a:endParaRPr lang="en-US"/>
              </a:p>
            </p:txBody>
          </p:sp>
          <p:sp>
            <p:nvSpPr>
              <p:cNvPr id="85" name="TextBox 85"/>
              <p:cNvSpPr txBox="1"/>
              <p:nvPr/>
            </p:nvSpPr>
            <p:spPr>
              <a:xfrm>
                <a:off x="0" y="-47625"/>
                <a:ext cx="303291" cy="167735"/>
              </a:xfrm>
              <a:prstGeom prst="rect">
                <a:avLst/>
              </a:prstGeom>
            </p:spPr>
            <p:txBody>
              <a:bodyPr lIns="50800" tIns="50800" rIns="50800" bIns="50800" rtlCol="0" anchor="ctr"/>
              <a:lstStyle/>
              <a:p>
                <a:pPr algn="ctr">
                  <a:lnSpc>
                    <a:spcPts val="2400"/>
                  </a:lnSpc>
                </a:pPr>
                <a:endParaRPr/>
              </a:p>
            </p:txBody>
          </p:sp>
        </p:grpSp>
        <p:grpSp>
          <p:nvGrpSpPr>
            <p:cNvPr id="86" name="Group 86"/>
            <p:cNvGrpSpPr/>
            <p:nvPr/>
          </p:nvGrpSpPr>
          <p:grpSpPr>
            <a:xfrm>
              <a:off x="799020" y="2037750"/>
              <a:ext cx="575638" cy="297688"/>
              <a:chOff x="0" y="0"/>
              <a:chExt cx="162675" cy="84126"/>
            </a:xfrm>
          </p:grpSpPr>
          <p:sp>
            <p:nvSpPr>
              <p:cNvPr id="87" name="Freeform 87"/>
              <p:cNvSpPr/>
              <p:nvPr/>
            </p:nvSpPr>
            <p:spPr>
              <a:xfrm>
                <a:off x="0" y="0"/>
                <a:ext cx="162675" cy="84126"/>
              </a:xfrm>
              <a:custGeom>
                <a:avLst/>
                <a:gdLst/>
                <a:ahLst/>
                <a:cxnLst/>
                <a:rect l="l" t="t" r="r" b="b"/>
                <a:pathLst>
                  <a:path w="162675" h="84126">
                    <a:moveTo>
                      <a:pt x="0" y="0"/>
                    </a:moveTo>
                    <a:lnTo>
                      <a:pt x="162675" y="0"/>
                    </a:lnTo>
                    <a:lnTo>
                      <a:pt x="162675" y="84126"/>
                    </a:lnTo>
                    <a:lnTo>
                      <a:pt x="0" y="84126"/>
                    </a:lnTo>
                    <a:close/>
                  </a:path>
                </a:pathLst>
              </a:custGeom>
              <a:solidFill>
                <a:srgbClr val="000000"/>
              </a:solidFill>
            </p:spPr>
            <p:txBody>
              <a:bodyPr/>
              <a:lstStyle/>
              <a:p>
                <a:endParaRPr lang="en-US"/>
              </a:p>
            </p:txBody>
          </p:sp>
          <p:sp>
            <p:nvSpPr>
              <p:cNvPr id="88" name="TextBox 88"/>
              <p:cNvSpPr txBox="1"/>
              <p:nvPr/>
            </p:nvSpPr>
            <p:spPr>
              <a:xfrm>
                <a:off x="0" y="-47625"/>
                <a:ext cx="162675" cy="131751"/>
              </a:xfrm>
              <a:prstGeom prst="rect">
                <a:avLst/>
              </a:prstGeom>
            </p:spPr>
            <p:txBody>
              <a:bodyPr lIns="50800" tIns="50800" rIns="50800" bIns="50800" rtlCol="0" anchor="ctr"/>
              <a:lstStyle/>
              <a:p>
                <a:pPr algn="ctr">
                  <a:lnSpc>
                    <a:spcPts val="2400"/>
                  </a:lnSpc>
                </a:pPr>
                <a:endParaRPr/>
              </a:p>
            </p:txBody>
          </p:sp>
        </p:grpSp>
        <p:grpSp>
          <p:nvGrpSpPr>
            <p:cNvPr id="89" name="Group 89"/>
            <p:cNvGrpSpPr/>
            <p:nvPr/>
          </p:nvGrpSpPr>
          <p:grpSpPr>
            <a:xfrm>
              <a:off x="3398384" y="2074257"/>
              <a:ext cx="453239" cy="164182"/>
              <a:chOff x="0" y="0"/>
              <a:chExt cx="128085" cy="46398"/>
            </a:xfrm>
          </p:grpSpPr>
          <p:sp>
            <p:nvSpPr>
              <p:cNvPr id="90" name="Freeform 90"/>
              <p:cNvSpPr/>
              <p:nvPr/>
            </p:nvSpPr>
            <p:spPr>
              <a:xfrm>
                <a:off x="0" y="0"/>
                <a:ext cx="128085" cy="46398"/>
              </a:xfrm>
              <a:custGeom>
                <a:avLst/>
                <a:gdLst/>
                <a:ahLst/>
                <a:cxnLst/>
                <a:rect l="l" t="t" r="r" b="b"/>
                <a:pathLst>
                  <a:path w="128085" h="46398">
                    <a:moveTo>
                      <a:pt x="0" y="0"/>
                    </a:moveTo>
                    <a:lnTo>
                      <a:pt x="128085" y="0"/>
                    </a:lnTo>
                    <a:lnTo>
                      <a:pt x="128085" y="46398"/>
                    </a:lnTo>
                    <a:lnTo>
                      <a:pt x="0" y="46398"/>
                    </a:lnTo>
                    <a:close/>
                  </a:path>
                </a:pathLst>
              </a:custGeom>
              <a:solidFill>
                <a:srgbClr val="000000"/>
              </a:solidFill>
            </p:spPr>
            <p:txBody>
              <a:bodyPr/>
              <a:lstStyle/>
              <a:p>
                <a:endParaRPr lang="en-US"/>
              </a:p>
            </p:txBody>
          </p:sp>
          <p:sp>
            <p:nvSpPr>
              <p:cNvPr id="91" name="TextBox 91"/>
              <p:cNvSpPr txBox="1"/>
              <p:nvPr/>
            </p:nvSpPr>
            <p:spPr>
              <a:xfrm>
                <a:off x="0" y="-47625"/>
                <a:ext cx="128085" cy="94023"/>
              </a:xfrm>
              <a:prstGeom prst="rect">
                <a:avLst/>
              </a:prstGeom>
            </p:spPr>
            <p:txBody>
              <a:bodyPr lIns="50800" tIns="50800" rIns="50800" bIns="50800" rtlCol="0" anchor="ctr"/>
              <a:lstStyle/>
              <a:p>
                <a:pPr algn="ctr">
                  <a:lnSpc>
                    <a:spcPts val="2400"/>
                  </a:lnSpc>
                </a:pPr>
                <a:endParaRPr/>
              </a:p>
            </p:txBody>
          </p:sp>
        </p:grpSp>
        <p:grpSp>
          <p:nvGrpSpPr>
            <p:cNvPr id="92" name="Group 92"/>
            <p:cNvGrpSpPr/>
            <p:nvPr/>
          </p:nvGrpSpPr>
          <p:grpSpPr>
            <a:xfrm>
              <a:off x="2534225" y="2565382"/>
              <a:ext cx="212918" cy="468973"/>
              <a:chOff x="0" y="0"/>
              <a:chExt cx="60170" cy="132531"/>
            </a:xfrm>
          </p:grpSpPr>
          <p:sp>
            <p:nvSpPr>
              <p:cNvPr id="93" name="Freeform 93"/>
              <p:cNvSpPr/>
              <p:nvPr/>
            </p:nvSpPr>
            <p:spPr>
              <a:xfrm>
                <a:off x="0" y="0"/>
                <a:ext cx="60170" cy="132531"/>
              </a:xfrm>
              <a:custGeom>
                <a:avLst/>
                <a:gdLst/>
                <a:ahLst/>
                <a:cxnLst/>
                <a:rect l="l" t="t" r="r" b="b"/>
                <a:pathLst>
                  <a:path w="60170" h="132531">
                    <a:moveTo>
                      <a:pt x="0" y="0"/>
                    </a:moveTo>
                    <a:lnTo>
                      <a:pt x="60170" y="0"/>
                    </a:lnTo>
                    <a:lnTo>
                      <a:pt x="60170" y="132531"/>
                    </a:lnTo>
                    <a:lnTo>
                      <a:pt x="0" y="132531"/>
                    </a:lnTo>
                    <a:close/>
                  </a:path>
                </a:pathLst>
              </a:custGeom>
              <a:solidFill>
                <a:srgbClr val="000000"/>
              </a:solidFill>
            </p:spPr>
            <p:txBody>
              <a:bodyPr/>
              <a:lstStyle/>
              <a:p>
                <a:endParaRPr lang="en-US"/>
              </a:p>
            </p:txBody>
          </p:sp>
          <p:sp>
            <p:nvSpPr>
              <p:cNvPr id="94" name="TextBox 94"/>
              <p:cNvSpPr txBox="1"/>
              <p:nvPr/>
            </p:nvSpPr>
            <p:spPr>
              <a:xfrm>
                <a:off x="0" y="-47625"/>
                <a:ext cx="60170" cy="180156"/>
              </a:xfrm>
              <a:prstGeom prst="rect">
                <a:avLst/>
              </a:prstGeom>
            </p:spPr>
            <p:txBody>
              <a:bodyPr lIns="50800" tIns="50800" rIns="50800" bIns="50800" rtlCol="0" anchor="ctr"/>
              <a:lstStyle/>
              <a:p>
                <a:pPr algn="ctr">
                  <a:lnSpc>
                    <a:spcPts val="2400"/>
                  </a:lnSpc>
                </a:pPr>
                <a:endParaRPr/>
              </a:p>
            </p:txBody>
          </p:sp>
        </p:grpSp>
        <p:grpSp>
          <p:nvGrpSpPr>
            <p:cNvPr id="95" name="Group 95"/>
            <p:cNvGrpSpPr/>
            <p:nvPr/>
          </p:nvGrpSpPr>
          <p:grpSpPr>
            <a:xfrm>
              <a:off x="2909228" y="2565382"/>
              <a:ext cx="212918" cy="468973"/>
              <a:chOff x="0" y="0"/>
              <a:chExt cx="60170" cy="132531"/>
            </a:xfrm>
          </p:grpSpPr>
          <p:sp>
            <p:nvSpPr>
              <p:cNvPr id="96" name="Freeform 96"/>
              <p:cNvSpPr/>
              <p:nvPr/>
            </p:nvSpPr>
            <p:spPr>
              <a:xfrm>
                <a:off x="0" y="0"/>
                <a:ext cx="60170" cy="132531"/>
              </a:xfrm>
              <a:custGeom>
                <a:avLst/>
                <a:gdLst/>
                <a:ahLst/>
                <a:cxnLst/>
                <a:rect l="l" t="t" r="r" b="b"/>
                <a:pathLst>
                  <a:path w="60170" h="132531">
                    <a:moveTo>
                      <a:pt x="0" y="0"/>
                    </a:moveTo>
                    <a:lnTo>
                      <a:pt x="60170" y="0"/>
                    </a:lnTo>
                    <a:lnTo>
                      <a:pt x="60170" y="132531"/>
                    </a:lnTo>
                    <a:lnTo>
                      <a:pt x="0" y="132531"/>
                    </a:lnTo>
                    <a:close/>
                  </a:path>
                </a:pathLst>
              </a:custGeom>
              <a:solidFill>
                <a:srgbClr val="000000"/>
              </a:solidFill>
            </p:spPr>
            <p:txBody>
              <a:bodyPr/>
              <a:lstStyle/>
              <a:p>
                <a:endParaRPr lang="en-US"/>
              </a:p>
            </p:txBody>
          </p:sp>
          <p:sp>
            <p:nvSpPr>
              <p:cNvPr id="97" name="TextBox 97"/>
              <p:cNvSpPr txBox="1"/>
              <p:nvPr/>
            </p:nvSpPr>
            <p:spPr>
              <a:xfrm>
                <a:off x="0" y="-47625"/>
                <a:ext cx="60170" cy="180156"/>
              </a:xfrm>
              <a:prstGeom prst="rect">
                <a:avLst/>
              </a:prstGeom>
            </p:spPr>
            <p:txBody>
              <a:bodyPr lIns="50800" tIns="50800" rIns="50800" bIns="50800" rtlCol="0" anchor="ctr"/>
              <a:lstStyle/>
              <a:p>
                <a:pPr algn="ctr">
                  <a:lnSpc>
                    <a:spcPts val="2400"/>
                  </a:lnSpc>
                </a:pPr>
                <a:endParaRPr/>
              </a:p>
            </p:txBody>
          </p:sp>
        </p:grpSp>
        <p:grpSp>
          <p:nvGrpSpPr>
            <p:cNvPr id="98" name="Group 98"/>
            <p:cNvGrpSpPr/>
            <p:nvPr/>
          </p:nvGrpSpPr>
          <p:grpSpPr>
            <a:xfrm>
              <a:off x="3625004" y="2565382"/>
              <a:ext cx="226620" cy="912297"/>
              <a:chOff x="0" y="0"/>
              <a:chExt cx="64042" cy="257814"/>
            </a:xfrm>
          </p:grpSpPr>
          <p:sp>
            <p:nvSpPr>
              <p:cNvPr id="99" name="Freeform 99"/>
              <p:cNvSpPr/>
              <p:nvPr/>
            </p:nvSpPr>
            <p:spPr>
              <a:xfrm>
                <a:off x="0" y="0"/>
                <a:ext cx="64042" cy="257814"/>
              </a:xfrm>
              <a:custGeom>
                <a:avLst/>
                <a:gdLst/>
                <a:ahLst/>
                <a:cxnLst/>
                <a:rect l="l" t="t" r="r" b="b"/>
                <a:pathLst>
                  <a:path w="64042" h="257814">
                    <a:moveTo>
                      <a:pt x="0" y="0"/>
                    </a:moveTo>
                    <a:lnTo>
                      <a:pt x="64042" y="0"/>
                    </a:lnTo>
                    <a:lnTo>
                      <a:pt x="64042" y="257814"/>
                    </a:lnTo>
                    <a:lnTo>
                      <a:pt x="0" y="257814"/>
                    </a:lnTo>
                    <a:close/>
                  </a:path>
                </a:pathLst>
              </a:custGeom>
              <a:solidFill>
                <a:srgbClr val="000000"/>
              </a:solidFill>
            </p:spPr>
            <p:txBody>
              <a:bodyPr/>
              <a:lstStyle/>
              <a:p>
                <a:endParaRPr lang="en-US"/>
              </a:p>
            </p:txBody>
          </p:sp>
          <p:sp>
            <p:nvSpPr>
              <p:cNvPr id="100" name="TextBox 100"/>
              <p:cNvSpPr txBox="1"/>
              <p:nvPr/>
            </p:nvSpPr>
            <p:spPr>
              <a:xfrm>
                <a:off x="0" y="-47625"/>
                <a:ext cx="64042" cy="305439"/>
              </a:xfrm>
              <a:prstGeom prst="rect">
                <a:avLst/>
              </a:prstGeom>
            </p:spPr>
            <p:txBody>
              <a:bodyPr lIns="50800" tIns="50800" rIns="50800" bIns="50800" rtlCol="0" anchor="ctr"/>
              <a:lstStyle/>
              <a:p>
                <a:pPr algn="ctr">
                  <a:lnSpc>
                    <a:spcPts val="2400"/>
                  </a:lnSpc>
                </a:pPr>
                <a:endParaRPr/>
              </a:p>
            </p:txBody>
          </p:sp>
        </p:grpSp>
      </p:grpSp>
      <p:grpSp>
        <p:nvGrpSpPr>
          <p:cNvPr id="101" name="Group 101"/>
          <p:cNvGrpSpPr/>
          <p:nvPr/>
        </p:nvGrpSpPr>
        <p:grpSpPr>
          <a:xfrm>
            <a:off x="10749867" y="3509963"/>
            <a:ext cx="3139037" cy="4320425"/>
            <a:chOff x="0" y="0"/>
            <a:chExt cx="4185382" cy="5760566"/>
          </a:xfrm>
        </p:grpSpPr>
        <p:sp>
          <p:nvSpPr>
            <p:cNvPr id="102" name="Freeform 102"/>
            <p:cNvSpPr/>
            <p:nvPr/>
          </p:nvSpPr>
          <p:spPr>
            <a:xfrm>
              <a:off x="0" y="0"/>
              <a:ext cx="4185382" cy="5760566"/>
            </a:xfrm>
            <a:custGeom>
              <a:avLst/>
              <a:gdLst/>
              <a:ahLst/>
              <a:cxnLst/>
              <a:rect l="l" t="t" r="r" b="b"/>
              <a:pathLst>
                <a:path w="4185382" h="5760566">
                  <a:moveTo>
                    <a:pt x="0" y="0"/>
                  </a:moveTo>
                  <a:lnTo>
                    <a:pt x="4185382" y="0"/>
                  </a:lnTo>
                  <a:lnTo>
                    <a:pt x="4185382" y="5760566"/>
                  </a:lnTo>
                  <a:lnTo>
                    <a:pt x="0" y="5760566"/>
                  </a:lnTo>
                  <a:lnTo>
                    <a:pt x="0" y="0"/>
                  </a:lnTo>
                  <a:close/>
                </a:path>
              </a:pathLst>
            </a:custGeom>
            <a:blipFill>
              <a:blip r:embed="rId6"/>
              <a:stretch>
                <a:fillRect t="-2814"/>
              </a:stretch>
            </a:blipFill>
            <a:ln w="9525" cap="sq">
              <a:solidFill>
                <a:srgbClr val="000000"/>
              </a:solidFill>
              <a:prstDash val="solid"/>
              <a:miter/>
            </a:ln>
          </p:spPr>
          <p:txBody>
            <a:bodyPr/>
            <a:lstStyle/>
            <a:p>
              <a:endParaRPr lang="en-US"/>
            </a:p>
          </p:txBody>
        </p:sp>
        <p:grpSp>
          <p:nvGrpSpPr>
            <p:cNvPr id="103" name="Group 103"/>
            <p:cNvGrpSpPr/>
            <p:nvPr/>
          </p:nvGrpSpPr>
          <p:grpSpPr>
            <a:xfrm>
              <a:off x="297342" y="1098242"/>
              <a:ext cx="1277778" cy="329559"/>
              <a:chOff x="0" y="0"/>
              <a:chExt cx="828164" cy="213597"/>
            </a:xfrm>
          </p:grpSpPr>
          <p:sp>
            <p:nvSpPr>
              <p:cNvPr id="104" name="Freeform 104"/>
              <p:cNvSpPr/>
              <p:nvPr/>
            </p:nvSpPr>
            <p:spPr>
              <a:xfrm>
                <a:off x="0" y="0"/>
                <a:ext cx="828164" cy="213597"/>
              </a:xfrm>
              <a:custGeom>
                <a:avLst/>
                <a:gdLst/>
                <a:ahLst/>
                <a:cxnLst/>
                <a:rect l="l" t="t" r="r" b="b"/>
                <a:pathLst>
                  <a:path w="828164" h="213597">
                    <a:moveTo>
                      <a:pt x="0" y="0"/>
                    </a:moveTo>
                    <a:lnTo>
                      <a:pt x="828164" y="0"/>
                    </a:lnTo>
                    <a:lnTo>
                      <a:pt x="828164" y="213597"/>
                    </a:lnTo>
                    <a:lnTo>
                      <a:pt x="0" y="213597"/>
                    </a:lnTo>
                    <a:close/>
                  </a:path>
                </a:pathLst>
              </a:custGeom>
              <a:solidFill>
                <a:srgbClr val="000000"/>
              </a:solidFill>
            </p:spPr>
            <p:txBody>
              <a:bodyPr/>
              <a:lstStyle/>
              <a:p>
                <a:endParaRPr lang="en-US"/>
              </a:p>
            </p:txBody>
          </p:sp>
          <p:sp>
            <p:nvSpPr>
              <p:cNvPr id="105" name="TextBox 105"/>
              <p:cNvSpPr txBox="1"/>
              <p:nvPr/>
            </p:nvSpPr>
            <p:spPr>
              <a:xfrm>
                <a:off x="0" y="-38100"/>
                <a:ext cx="828164" cy="251697"/>
              </a:xfrm>
              <a:prstGeom prst="rect">
                <a:avLst/>
              </a:prstGeom>
            </p:spPr>
            <p:txBody>
              <a:bodyPr lIns="50800" tIns="50800" rIns="50800" bIns="50800" rtlCol="0" anchor="ctr"/>
              <a:lstStyle/>
              <a:p>
                <a:pPr algn="ctr">
                  <a:lnSpc>
                    <a:spcPts val="2399"/>
                  </a:lnSpc>
                </a:pPr>
                <a:endParaRPr/>
              </a:p>
            </p:txBody>
          </p:sp>
        </p:grpSp>
        <p:grpSp>
          <p:nvGrpSpPr>
            <p:cNvPr id="106" name="Group 106"/>
            <p:cNvGrpSpPr/>
            <p:nvPr/>
          </p:nvGrpSpPr>
          <p:grpSpPr>
            <a:xfrm>
              <a:off x="297342" y="1919367"/>
              <a:ext cx="3547576" cy="435907"/>
              <a:chOff x="0" y="0"/>
              <a:chExt cx="2299285" cy="282524"/>
            </a:xfrm>
          </p:grpSpPr>
          <p:sp>
            <p:nvSpPr>
              <p:cNvPr id="107" name="Freeform 107"/>
              <p:cNvSpPr/>
              <p:nvPr/>
            </p:nvSpPr>
            <p:spPr>
              <a:xfrm>
                <a:off x="0" y="0"/>
                <a:ext cx="2299285" cy="282524"/>
              </a:xfrm>
              <a:custGeom>
                <a:avLst/>
                <a:gdLst/>
                <a:ahLst/>
                <a:cxnLst/>
                <a:rect l="l" t="t" r="r" b="b"/>
                <a:pathLst>
                  <a:path w="2299285" h="282524">
                    <a:moveTo>
                      <a:pt x="0" y="0"/>
                    </a:moveTo>
                    <a:lnTo>
                      <a:pt x="2299285" y="0"/>
                    </a:lnTo>
                    <a:lnTo>
                      <a:pt x="2299285" y="282524"/>
                    </a:lnTo>
                    <a:lnTo>
                      <a:pt x="0" y="282524"/>
                    </a:lnTo>
                    <a:close/>
                  </a:path>
                </a:pathLst>
              </a:custGeom>
              <a:solidFill>
                <a:srgbClr val="000000"/>
              </a:solidFill>
            </p:spPr>
            <p:txBody>
              <a:bodyPr/>
              <a:lstStyle/>
              <a:p>
                <a:endParaRPr lang="en-US"/>
              </a:p>
            </p:txBody>
          </p:sp>
          <p:sp>
            <p:nvSpPr>
              <p:cNvPr id="108" name="TextBox 108"/>
              <p:cNvSpPr txBox="1"/>
              <p:nvPr/>
            </p:nvSpPr>
            <p:spPr>
              <a:xfrm>
                <a:off x="0" y="-38100"/>
                <a:ext cx="2299285" cy="320624"/>
              </a:xfrm>
              <a:prstGeom prst="rect">
                <a:avLst/>
              </a:prstGeom>
            </p:spPr>
            <p:txBody>
              <a:bodyPr lIns="50800" tIns="50800" rIns="50800" bIns="50800" rtlCol="0" anchor="ctr"/>
              <a:lstStyle/>
              <a:p>
                <a:pPr algn="ctr">
                  <a:lnSpc>
                    <a:spcPts val="2399"/>
                  </a:lnSpc>
                </a:pPr>
                <a:endParaRPr/>
              </a:p>
            </p:txBody>
          </p:sp>
        </p:grpSp>
        <p:grpSp>
          <p:nvGrpSpPr>
            <p:cNvPr id="109" name="Group 109"/>
            <p:cNvGrpSpPr/>
            <p:nvPr/>
          </p:nvGrpSpPr>
          <p:grpSpPr>
            <a:xfrm>
              <a:off x="3333941" y="2407108"/>
              <a:ext cx="489647" cy="90883"/>
              <a:chOff x="0" y="0"/>
              <a:chExt cx="317354" cy="58904"/>
            </a:xfrm>
          </p:grpSpPr>
          <p:sp>
            <p:nvSpPr>
              <p:cNvPr id="110" name="Freeform 110"/>
              <p:cNvSpPr/>
              <p:nvPr/>
            </p:nvSpPr>
            <p:spPr>
              <a:xfrm>
                <a:off x="0" y="0"/>
                <a:ext cx="317354" cy="58904"/>
              </a:xfrm>
              <a:custGeom>
                <a:avLst/>
                <a:gdLst/>
                <a:ahLst/>
                <a:cxnLst/>
                <a:rect l="l" t="t" r="r" b="b"/>
                <a:pathLst>
                  <a:path w="317354" h="58904">
                    <a:moveTo>
                      <a:pt x="0" y="0"/>
                    </a:moveTo>
                    <a:lnTo>
                      <a:pt x="317354" y="0"/>
                    </a:lnTo>
                    <a:lnTo>
                      <a:pt x="317354" y="58904"/>
                    </a:lnTo>
                    <a:lnTo>
                      <a:pt x="0" y="58904"/>
                    </a:lnTo>
                    <a:close/>
                  </a:path>
                </a:pathLst>
              </a:custGeom>
              <a:solidFill>
                <a:srgbClr val="000000"/>
              </a:solidFill>
            </p:spPr>
            <p:txBody>
              <a:bodyPr/>
              <a:lstStyle/>
              <a:p>
                <a:endParaRPr lang="en-US"/>
              </a:p>
            </p:txBody>
          </p:sp>
          <p:sp>
            <p:nvSpPr>
              <p:cNvPr id="111" name="TextBox 111"/>
              <p:cNvSpPr txBox="1"/>
              <p:nvPr/>
            </p:nvSpPr>
            <p:spPr>
              <a:xfrm>
                <a:off x="0" y="-38100"/>
                <a:ext cx="317354" cy="97004"/>
              </a:xfrm>
              <a:prstGeom prst="rect">
                <a:avLst/>
              </a:prstGeom>
            </p:spPr>
            <p:txBody>
              <a:bodyPr lIns="50800" tIns="50800" rIns="50800" bIns="50800" rtlCol="0" anchor="ctr"/>
              <a:lstStyle/>
              <a:p>
                <a:pPr algn="ctr">
                  <a:lnSpc>
                    <a:spcPts val="2399"/>
                  </a:lnSpc>
                </a:pPr>
                <a:endParaRPr/>
              </a:p>
            </p:txBody>
          </p:sp>
        </p:grpSp>
        <p:grpSp>
          <p:nvGrpSpPr>
            <p:cNvPr id="112" name="Group 112"/>
            <p:cNvGrpSpPr/>
            <p:nvPr/>
          </p:nvGrpSpPr>
          <p:grpSpPr>
            <a:xfrm>
              <a:off x="3383927" y="710112"/>
              <a:ext cx="389674" cy="72521"/>
              <a:chOff x="0" y="0"/>
              <a:chExt cx="252559" cy="47003"/>
            </a:xfrm>
          </p:grpSpPr>
          <p:sp>
            <p:nvSpPr>
              <p:cNvPr id="113" name="Freeform 113"/>
              <p:cNvSpPr/>
              <p:nvPr/>
            </p:nvSpPr>
            <p:spPr>
              <a:xfrm>
                <a:off x="0" y="0"/>
                <a:ext cx="252559" cy="47003"/>
              </a:xfrm>
              <a:custGeom>
                <a:avLst/>
                <a:gdLst/>
                <a:ahLst/>
                <a:cxnLst/>
                <a:rect l="l" t="t" r="r" b="b"/>
                <a:pathLst>
                  <a:path w="252559" h="47003">
                    <a:moveTo>
                      <a:pt x="0" y="0"/>
                    </a:moveTo>
                    <a:lnTo>
                      <a:pt x="252559" y="0"/>
                    </a:lnTo>
                    <a:lnTo>
                      <a:pt x="252559" y="47003"/>
                    </a:lnTo>
                    <a:lnTo>
                      <a:pt x="0" y="47003"/>
                    </a:lnTo>
                    <a:close/>
                  </a:path>
                </a:pathLst>
              </a:custGeom>
              <a:solidFill>
                <a:srgbClr val="000000"/>
              </a:solidFill>
            </p:spPr>
            <p:txBody>
              <a:bodyPr/>
              <a:lstStyle/>
              <a:p>
                <a:endParaRPr lang="en-US"/>
              </a:p>
            </p:txBody>
          </p:sp>
          <p:sp>
            <p:nvSpPr>
              <p:cNvPr id="114" name="TextBox 114"/>
              <p:cNvSpPr txBox="1"/>
              <p:nvPr/>
            </p:nvSpPr>
            <p:spPr>
              <a:xfrm>
                <a:off x="0" y="-38100"/>
                <a:ext cx="252559" cy="85103"/>
              </a:xfrm>
              <a:prstGeom prst="rect">
                <a:avLst/>
              </a:prstGeom>
            </p:spPr>
            <p:txBody>
              <a:bodyPr lIns="50800" tIns="50800" rIns="50800" bIns="50800" rtlCol="0" anchor="ctr"/>
              <a:lstStyle/>
              <a:p>
                <a:pPr algn="ctr">
                  <a:lnSpc>
                    <a:spcPts val="2399"/>
                  </a:lnSpc>
                </a:pPr>
                <a:endParaRPr/>
              </a:p>
            </p:txBody>
          </p:sp>
        </p:grpSp>
        <p:grpSp>
          <p:nvGrpSpPr>
            <p:cNvPr id="115" name="Group 115"/>
            <p:cNvGrpSpPr/>
            <p:nvPr/>
          </p:nvGrpSpPr>
          <p:grpSpPr>
            <a:xfrm>
              <a:off x="2780730" y="710112"/>
              <a:ext cx="389674" cy="72521"/>
              <a:chOff x="0" y="0"/>
              <a:chExt cx="252559" cy="47003"/>
            </a:xfrm>
          </p:grpSpPr>
          <p:sp>
            <p:nvSpPr>
              <p:cNvPr id="116" name="Freeform 116"/>
              <p:cNvSpPr/>
              <p:nvPr/>
            </p:nvSpPr>
            <p:spPr>
              <a:xfrm>
                <a:off x="0" y="0"/>
                <a:ext cx="252559" cy="47003"/>
              </a:xfrm>
              <a:custGeom>
                <a:avLst/>
                <a:gdLst/>
                <a:ahLst/>
                <a:cxnLst/>
                <a:rect l="l" t="t" r="r" b="b"/>
                <a:pathLst>
                  <a:path w="252559" h="47003">
                    <a:moveTo>
                      <a:pt x="0" y="0"/>
                    </a:moveTo>
                    <a:lnTo>
                      <a:pt x="252559" y="0"/>
                    </a:lnTo>
                    <a:lnTo>
                      <a:pt x="252559" y="47003"/>
                    </a:lnTo>
                    <a:lnTo>
                      <a:pt x="0" y="47003"/>
                    </a:lnTo>
                    <a:close/>
                  </a:path>
                </a:pathLst>
              </a:custGeom>
              <a:solidFill>
                <a:srgbClr val="000000"/>
              </a:solidFill>
            </p:spPr>
            <p:txBody>
              <a:bodyPr/>
              <a:lstStyle/>
              <a:p>
                <a:endParaRPr lang="en-US"/>
              </a:p>
            </p:txBody>
          </p:sp>
          <p:sp>
            <p:nvSpPr>
              <p:cNvPr id="117" name="TextBox 117"/>
              <p:cNvSpPr txBox="1"/>
              <p:nvPr/>
            </p:nvSpPr>
            <p:spPr>
              <a:xfrm>
                <a:off x="0" y="-38100"/>
                <a:ext cx="252559" cy="85103"/>
              </a:xfrm>
              <a:prstGeom prst="rect">
                <a:avLst/>
              </a:prstGeom>
            </p:spPr>
            <p:txBody>
              <a:bodyPr lIns="50800" tIns="50800" rIns="50800" bIns="50800" rtlCol="0" anchor="ctr"/>
              <a:lstStyle/>
              <a:p>
                <a:pPr algn="ctr">
                  <a:lnSpc>
                    <a:spcPts val="2399"/>
                  </a:lnSpc>
                </a:pPr>
                <a:endParaRPr/>
              </a:p>
            </p:txBody>
          </p:sp>
        </p:grpSp>
      </p:grpSp>
      <p:sp>
        <p:nvSpPr>
          <p:cNvPr id="118" name="TextBox 118"/>
          <p:cNvSpPr txBox="1"/>
          <p:nvPr/>
        </p:nvSpPr>
        <p:spPr>
          <a:xfrm>
            <a:off x="635247" y="8211317"/>
            <a:ext cx="11876890" cy="580390"/>
          </a:xfrm>
          <a:prstGeom prst="rect">
            <a:avLst/>
          </a:prstGeom>
        </p:spPr>
        <p:txBody>
          <a:bodyPr lIns="0" tIns="0" rIns="0" bIns="0" rtlCol="0" anchor="t">
            <a:spAutoFit/>
          </a:bodyPr>
          <a:lstStyle/>
          <a:p>
            <a:pPr algn="l">
              <a:lnSpc>
                <a:spcPts val="4759"/>
              </a:lnSpc>
            </a:pPr>
            <a:r>
              <a:rPr lang="en-US" sz="3399">
                <a:solidFill>
                  <a:srgbClr val="333333"/>
                </a:solidFill>
                <a:latin typeface="Montserrat"/>
                <a:ea typeface="Montserrat"/>
                <a:cs typeface="Montserrat"/>
                <a:sym typeface="Montserrat"/>
              </a:rPr>
              <a:t>&amp; FFA’s Membership Contract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742378" y="941873"/>
            <a:ext cx="14848269" cy="847725"/>
          </a:xfrm>
          <a:prstGeom prst="rect">
            <a:avLst/>
          </a:prstGeom>
        </p:spPr>
        <p:txBody>
          <a:bodyPr lIns="0" tIns="0" rIns="0" bIns="0" rtlCol="0" anchor="t">
            <a:spAutoFit/>
          </a:bodyPr>
          <a:lstStyle/>
          <a:p>
            <a:pPr algn="l">
              <a:lnSpc>
                <a:spcPts val="6719"/>
              </a:lnSpc>
            </a:pPr>
            <a:r>
              <a:rPr lang="en-US" sz="5599" b="1" spc="503">
                <a:solidFill>
                  <a:srgbClr val="333333"/>
                </a:solidFill>
                <a:latin typeface="Montserrat Bold"/>
                <a:ea typeface="Montserrat Bold"/>
                <a:cs typeface="Montserrat Bold"/>
                <a:sym typeface="Montserrat Bold"/>
              </a:rPr>
              <a:t>Meeting Minutes</a:t>
            </a:r>
          </a:p>
        </p:txBody>
      </p:sp>
      <p:sp>
        <p:nvSpPr>
          <p:cNvPr id="3" name="TextBox 3"/>
          <p:cNvSpPr txBox="1"/>
          <p:nvPr/>
        </p:nvSpPr>
        <p:spPr>
          <a:xfrm>
            <a:off x="1028700" y="2548408"/>
            <a:ext cx="10728290" cy="1431417"/>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Two Meeting Minutes are required. They must be from different meetings in the current school year </a:t>
            </a:r>
          </a:p>
          <a:p>
            <a:pPr algn="l">
              <a:lnSpc>
                <a:spcPts val="3863"/>
              </a:lnSpc>
            </a:pPr>
            <a:endParaRPr lang="en-US" sz="2799">
              <a:solidFill>
                <a:srgbClr val="333333"/>
              </a:solidFill>
              <a:latin typeface="Montserrat"/>
              <a:ea typeface="Montserrat"/>
              <a:cs typeface="Montserrat"/>
              <a:sym typeface="Montserrat"/>
            </a:endParaRPr>
          </a:p>
        </p:txBody>
      </p:sp>
      <p:sp>
        <p:nvSpPr>
          <p:cNvPr id="4" name="Freeform 4"/>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2"/>
            <a:stretch>
              <a:fillRect/>
            </a:stretch>
          </a:blipFill>
        </p:spPr>
        <p:txBody>
          <a:bodyPr/>
          <a:lstStyle/>
          <a:p>
            <a:endParaRPr lang="en-US"/>
          </a:p>
        </p:txBody>
      </p:sp>
      <p:grpSp>
        <p:nvGrpSpPr>
          <p:cNvPr id="5" name="Group 5"/>
          <p:cNvGrpSpPr/>
          <p:nvPr/>
        </p:nvGrpSpPr>
        <p:grpSpPr>
          <a:xfrm>
            <a:off x="11359107" y="842975"/>
            <a:ext cx="6330418" cy="7850684"/>
            <a:chOff x="0" y="0"/>
            <a:chExt cx="1667271" cy="2067670"/>
          </a:xfrm>
        </p:grpSpPr>
        <p:sp>
          <p:nvSpPr>
            <p:cNvPr id="6" name="Freeform 6"/>
            <p:cNvSpPr/>
            <p:nvPr/>
          </p:nvSpPr>
          <p:spPr>
            <a:xfrm>
              <a:off x="0" y="0"/>
              <a:ext cx="1667271" cy="2067670"/>
            </a:xfrm>
            <a:custGeom>
              <a:avLst/>
              <a:gdLst/>
              <a:ahLst/>
              <a:cxnLst/>
              <a:rect l="l" t="t" r="r" b="b"/>
              <a:pathLst>
                <a:path w="1667271" h="2067670">
                  <a:moveTo>
                    <a:pt x="0" y="0"/>
                  </a:moveTo>
                  <a:lnTo>
                    <a:pt x="1667271" y="0"/>
                  </a:lnTo>
                  <a:lnTo>
                    <a:pt x="1667271" y="2067670"/>
                  </a:lnTo>
                  <a:lnTo>
                    <a:pt x="0" y="2067670"/>
                  </a:lnTo>
                  <a:close/>
                </a:path>
              </a:pathLst>
            </a:custGeom>
            <a:solidFill>
              <a:srgbClr val="333333"/>
            </a:solidFill>
          </p:spPr>
          <p:txBody>
            <a:bodyPr/>
            <a:lstStyle/>
            <a:p>
              <a:endParaRPr lang="en-US"/>
            </a:p>
          </p:txBody>
        </p:sp>
        <p:sp>
          <p:nvSpPr>
            <p:cNvPr id="7" name="TextBox 7"/>
            <p:cNvSpPr txBox="1"/>
            <p:nvPr/>
          </p:nvSpPr>
          <p:spPr>
            <a:xfrm>
              <a:off x="0" y="-38100"/>
              <a:ext cx="1667271" cy="2105770"/>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1568388" y="941873"/>
            <a:ext cx="5911856" cy="7652888"/>
          </a:xfrm>
          <a:custGeom>
            <a:avLst/>
            <a:gdLst/>
            <a:ahLst/>
            <a:cxnLst/>
            <a:rect l="l" t="t" r="r" b="b"/>
            <a:pathLst>
              <a:path w="5911856" h="7652888">
                <a:moveTo>
                  <a:pt x="0" y="0"/>
                </a:moveTo>
                <a:lnTo>
                  <a:pt x="5911856" y="0"/>
                </a:lnTo>
                <a:lnTo>
                  <a:pt x="5911856" y="7652888"/>
                </a:lnTo>
                <a:lnTo>
                  <a:pt x="0" y="7652888"/>
                </a:lnTo>
                <a:lnTo>
                  <a:pt x="0" y="0"/>
                </a:lnTo>
                <a:close/>
              </a:path>
            </a:pathLst>
          </a:custGeom>
          <a:blipFill>
            <a:blip r:embed="rId3"/>
            <a:stretch>
              <a:fillRect/>
            </a:stretch>
          </a:blipFill>
        </p:spPr>
        <p:txBody>
          <a:bodyPr/>
          <a:lstStyle/>
          <a:p>
            <a:endParaRPr lang="en-US"/>
          </a:p>
        </p:txBody>
      </p:sp>
      <p:grpSp>
        <p:nvGrpSpPr>
          <p:cNvPr id="9" name="Group 9"/>
          <p:cNvGrpSpPr/>
          <p:nvPr/>
        </p:nvGrpSpPr>
        <p:grpSpPr>
          <a:xfrm>
            <a:off x="742378" y="6991187"/>
            <a:ext cx="7331729" cy="2287028"/>
            <a:chOff x="0" y="0"/>
            <a:chExt cx="1931035" cy="602486"/>
          </a:xfrm>
        </p:grpSpPr>
        <p:sp>
          <p:nvSpPr>
            <p:cNvPr id="10" name="Freeform 10"/>
            <p:cNvSpPr/>
            <p:nvPr/>
          </p:nvSpPr>
          <p:spPr>
            <a:xfrm>
              <a:off x="0" y="0"/>
              <a:ext cx="1931035" cy="602486"/>
            </a:xfrm>
            <a:custGeom>
              <a:avLst/>
              <a:gdLst/>
              <a:ahLst/>
              <a:cxnLst/>
              <a:rect l="l" t="t" r="r" b="b"/>
              <a:pathLst>
                <a:path w="1931035" h="602486">
                  <a:moveTo>
                    <a:pt x="1931035" y="16895"/>
                  </a:moveTo>
                  <a:lnTo>
                    <a:pt x="1931035" y="585591"/>
                  </a:lnTo>
                  <a:cubicBezTo>
                    <a:pt x="1931035" y="594921"/>
                    <a:pt x="1923471" y="602486"/>
                    <a:pt x="1914140" y="602486"/>
                  </a:cubicBezTo>
                  <a:lnTo>
                    <a:pt x="16895" y="602486"/>
                  </a:lnTo>
                  <a:cubicBezTo>
                    <a:pt x="7564" y="602486"/>
                    <a:pt x="0" y="594921"/>
                    <a:pt x="0" y="585591"/>
                  </a:cubicBezTo>
                  <a:lnTo>
                    <a:pt x="0" y="16895"/>
                  </a:lnTo>
                  <a:cubicBezTo>
                    <a:pt x="0" y="7564"/>
                    <a:pt x="7564" y="0"/>
                    <a:pt x="16895" y="0"/>
                  </a:cubicBezTo>
                  <a:lnTo>
                    <a:pt x="1914140" y="0"/>
                  </a:lnTo>
                  <a:cubicBezTo>
                    <a:pt x="1923471" y="0"/>
                    <a:pt x="1931035" y="7564"/>
                    <a:pt x="1931035" y="16895"/>
                  </a:cubicBezTo>
                  <a:close/>
                </a:path>
              </a:pathLst>
            </a:custGeom>
            <a:solidFill>
              <a:srgbClr val="FFFFFF"/>
            </a:solidFill>
          </p:spPr>
          <p:txBody>
            <a:bodyPr/>
            <a:lstStyle/>
            <a:p>
              <a:endParaRPr lang="en-US"/>
            </a:p>
          </p:txBody>
        </p:sp>
        <p:sp>
          <p:nvSpPr>
            <p:cNvPr id="11" name="TextBox 11"/>
            <p:cNvSpPr txBox="1"/>
            <p:nvPr/>
          </p:nvSpPr>
          <p:spPr>
            <a:xfrm>
              <a:off x="0" y="-47625"/>
              <a:ext cx="1931035" cy="650111"/>
            </a:xfrm>
            <a:prstGeom prst="rect">
              <a:avLst/>
            </a:prstGeom>
          </p:spPr>
          <p:txBody>
            <a:bodyPr lIns="50800" tIns="50800" rIns="50800" bIns="50800" rtlCol="0" anchor="ctr"/>
            <a:lstStyle/>
            <a:p>
              <a:pPr algn="ctr">
                <a:lnSpc>
                  <a:spcPts val="3220"/>
                </a:lnSpc>
              </a:pPr>
              <a:endParaRPr/>
            </a:p>
          </p:txBody>
        </p:sp>
      </p:grpSp>
      <p:sp>
        <p:nvSpPr>
          <p:cNvPr id="12" name="Freeform 12"/>
          <p:cNvSpPr/>
          <p:nvPr/>
        </p:nvSpPr>
        <p:spPr>
          <a:xfrm>
            <a:off x="742378" y="6991187"/>
            <a:ext cx="9173063" cy="2128894"/>
          </a:xfrm>
          <a:custGeom>
            <a:avLst/>
            <a:gdLst/>
            <a:ahLst/>
            <a:cxnLst/>
            <a:rect l="l" t="t" r="r" b="b"/>
            <a:pathLst>
              <a:path w="9173063" h="2128894">
                <a:moveTo>
                  <a:pt x="0" y="0"/>
                </a:moveTo>
                <a:lnTo>
                  <a:pt x="9173062" y="0"/>
                </a:lnTo>
                <a:lnTo>
                  <a:pt x="9173062" y="2128894"/>
                </a:lnTo>
                <a:lnTo>
                  <a:pt x="0" y="2128894"/>
                </a:lnTo>
                <a:lnTo>
                  <a:pt x="0" y="0"/>
                </a:lnTo>
                <a:close/>
              </a:path>
            </a:pathLst>
          </a:custGeom>
          <a:blipFill>
            <a:blip>
              <a:extLst>
                <a:ext uri="{96DAC541-7B7A-43D3-8B79-37D633B846F1}">
                  <asvg:svgBlip xmlns:asvg="http://schemas.microsoft.com/office/drawing/2016/SVG/main" r:embed="rId4"/>
                </a:ext>
              </a:extLst>
            </a:blip>
            <a:stretch>
              <a:fillRect l="-763" t="-319426" r="-3792" b="-345826"/>
            </a:stretch>
          </a:blipFill>
        </p:spPr>
        <p:txBody>
          <a:bodyPr/>
          <a:lstStyle/>
          <a:p>
            <a:endParaRPr lang="en-US"/>
          </a:p>
        </p:txBody>
      </p:sp>
      <p:sp>
        <p:nvSpPr>
          <p:cNvPr id="13" name="AutoShape 13"/>
          <p:cNvSpPr/>
          <p:nvPr/>
        </p:nvSpPr>
        <p:spPr>
          <a:xfrm flipH="1">
            <a:off x="5245189" y="7222319"/>
            <a:ext cx="2145452" cy="1174899"/>
          </a:xfrm>
          <a:prstGeom prst="line">
            <a:avLst/>
          </a:prstGeom>
          <a:ln w="38100" cap="flat">
            <a:solidFill>
              <a:srgbClr val="000000"/>
            </a:solidFill>
            <a:prstDash val="solid"/>
            <a:headEnd type="none" w="sm" len="sm"/>
            <a:tailEnd type="arrow" w="med" len="sm"/>
          </a:ln>
        </p:spPr>
        <p:txBody>
          <a:bodyPr/>
          <a:lstStyle/>
          <a:p>
            <a:endParaRPr lang="en-US"/>
          </a:p>
        </p:txBody>
      </p:sp>
      <p:grpSp>
        <p:nvGrpSpPr>
          <p:cNvPr id="14" name="Group 14"/>
          <p:cNvGrpSpPr/>
          <p:nvPr/>
        </p:nvGrpSpPr>
        <p:grpSpPr>
          <a:xfrm>
            <a:off x="13087121" y="7422950"/>
            <a:ext cx="3738202" cy="2878416"/>
            <a:chOff x="0" y="0"/>
            <a:chExt cx="4984270" cy="3837888"/>
          </a:xfrm>
        </p:grpSpPr>
        <p:sp>
          <p:nvSpPr>
            <p:cNvPr id="15" name="Freeform 15"/>
            <p:cNvSpPr/>
            <p:nvPr/>
          </p:nvSpPr>
          <p:spPr>
            <a:xfrm>
              <a:off x="0" y="0"/>
              <a:ext cx="4984270" cy="3837888"/>
            </a:xfrm>
            <a:custGeom>
              <a:avLst/>
              <a:gdLst/>
              <a:ahLst/>
              <a:cxnLst/>
              <a:rect l="l" t="t" r="r" b="b"/>
              <a:pathLst>
                <a:path w="4984270" h="3837888">
                  <a:moveTo>
                    <a:pt x="0" y="0"/>
                  </a:moveTo>
                  <a:lnTo>
                    <a:pt x="4984270" y="0"/>
                  </a:lnTo>
                  <a:lnTo>
                    <a:pt x="4984270" y="3837888"/>
                  </a:lnTo>
                  <a:lnTo>
                    <a:pt x="0" y="383788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6" name="Group 16"/>
            <p:cNvGrpSpPr/>
            <p:nvPr/>
          </p:nvGrpSpPr>
          <p:grpSpPr>
            <a:xfrm>
              <a:off x="3259383" y="104079"/>
              <a:ext cx="569476" cy="599086"/>
              <a:chOff x="0" y="0"/>
              <a:chExt cx="1094236" cy="1151131"/>
            </a:xfrm>
          </p:grpSpPr>
          <p:sp>
            <p:nvSpPr>
              <p:cNvPr id="17" name="Freeform 17"/>
              <p:cNvSpPr/>
              <p:nvPr/>
            </p:nvSpPr>
            <p:spPr>
              <a:xfrm>
                <a:off x="0" y="0"/>
                <a:ext cx="1094236" cy="1151131"/>
              </a:xfrm>
              <a:custGeom>
                <a:avLst/>
                <a:gdLst/>
                <a:ahLst/>
                <a:cxnLst/>
                <a:rect l="l" t="t" r="r" b="b"/>
                <a:pathLst>
                  <a:path w="1094236" h="1151131">
                    <a:moveTo>
                      <a:pt x="547118" y="0"/>
                    </a:moveTo>
                    <a:cubicBezTo>
                      <a:pt x="244953" y="0"/>
                      <a:pt x="0" y="257690"/>
                      <a:pt x="0" y="575566"/>
                    </a:cubicBezTo>
                    <a:cubicBezTo>
                      <a:pt x="0" y="893442"/>
                      <a:pt x="244953" y="1151131"/>
                      <a:pt x="547118" y="1151131"/>
                    </a:cubicBezTo>
                    <a:cubicBezTo>
                      <a:pt x="849283" y="1151131"/>
                      <a:pt x="1094236" y="893442"/>
                      <a:pt x="1094236" y="575566"/>
                    </a:cubicBezTo>
                    <a:cubicBezTo>
                      <a:pt x="1094236" y="257690"/>
                      <a:pt x="849283" y="0"/>
                      <a:pt x="547118" y="0"/>
                    </a:cubicBezTo>
                    <a:close/>
                  </a:path>
                </a:pathLst>
              </a:custGeom>
              <a:solidFill>
                <a:srgbClr val="FFFFFF"/>
              </a:solidFill>
            </p:spPr>
            <p:txBody>
              <a:bodyPr/>
              <a:lstStyle/>
              <a:p>
                <a:endParaRPr lang="en-US"/>
              </a:p>
            </p:txBody>
          </p:sp>
          <p:sp>
            <p:nvSpPr>
              <p:cNvPr id="18" name="TextBox 18"/>
              <p:cNvSpPr txBox="1"/>
              <p:nvPr/>
            </p:nvSpPr>
            <p:spPr>
              <a:xfrm>
                <a:off x="102585" y="69819"/>
                <a:ext cx="889067" cy="973394"/>
              </a:xfrm>
              <a:prstGeom prst="rect">
                <a:avLst/>
              </a:prstGeom>
            </p:spPr>
            <p:txBody>
              <a:bodyPr lIns="50800" tIns="50800" rIns="50800" bIns="50800" rtlCol="0" anchor="ctr"/>
              <a:lstStyle/>
              <a:p>
                <a:pPr algn="ctr">
                  <a:lnSpc>
                    <a:spcPts val="2660"/>
                  </a:lnSpc>
                </a:pPr>
                <a:endParaRPr/>
              </a:p>
            </p:txBody>
          </p:sp>
        </p:grpSp>
        <p:sp>
          <p:nvSpPr>
            <p:cNvPr id="19" name="Freeform 19"/>
            <p:cNvSpPr/>
            <p:nvPr/>
          </p:nvSpPr>
          <p:spPr>
            <a:xfrm>
              <a:off x="3191235" y="63127"/>
              <a:ext cx="648926" cy="640037"/>
            </a:xfrm>
            <a:custGeom>
              <a:avLst/>
              <a:gdLst/>
              <a:ahLst/>
              <a:cxnLst/>
              <a:rect l="l" t="t" r="r" b="b"/>
              <a:pathLst>
                <a:path w="648926" h="640037">
                  <a:moveTo>
                    <a:pt x="0" y="0"/>
                  </a:moveTo>
                  <a:lnTo>
                    <a:pt x="648926" y="0"/>
                  </a:lnTo>
                  <a:lnTo>
                    <a:pt x="648926" y="640037"/>
                  </a:lnTo>
                  <a:lnTo>
                    <a:pt x="0" y="640037"/>
                  </a:lnTo>
                  <a:lnTo>
                    <a:pt x="0" y="0"/>
                  </a:lnTo>
                  <a:close/>
                </a:path>
              </a:pathLst>
            </a:custGeom>
            <a:blipFill>
              <a:blip r:embed="rId6"/>
              <a:stretch>
                <a:fillRect/>
              </a:stretch>
            </a:blipFill>
          </p:spPr>
          <p:txBody>
            <a:bodyPr/>
            <a:lstStyle/>
            <a:p>
              <a:endParaRPr lang="en-US"/>
            </a:p>
          </p:txBody>
        </p:sp>
      </p:grpSp>
      <p:sp>
        <p:nvSpPr>
          <p:cNvPr id="20" name="TextBox 20"/>
          <p:cNvSpPr txBox="1"/>
          <p:nvPr/>
        </p:nvSpPr>
        <p:spPr>
          <a:xfrm>
            <a:off x="1028700" y="3932201"/>
            <a:ext cx="7583170" cy="1884046"/>
          </a:xfrm>
          <a:prstGeom prst="rect">
            <a:avLst/>
          </a:prstGeom>
        </p:spPr>
        <p:txBody>
          <a:bodyPr lIns="0" tIns="0" rIns="0" bIns="0" rtlCol="0" anchor="t">
            <a:spAutoFit/>
          </a:bodyPr>
          <a:lstStyle/>
          <a:p>
            <a:pPr algn="l">
              <a:lnSpc>
                <a:spcPts val="3779"/>
              </a:lnSpc>
              <a:spcBef>
                <a:spcPct val="0"/>
              </a:spcBef>
            </a:pPr>
            <a:r>
              <a:rPr lang="en-US" sz="2699">
                <a:solidFill>
                  <a:srgbClr val="333333"/>
                </a:solidFill>
                <a:latin typeface="Montserrat"/>
                <a:ea typeface="Montserrat"/>
                <a:cs typeface="Montserrat"/>
                <a:sym typeface="Montserrat"/>
              </a:rPr>
              <a:t>Meeting minutes should include</a:t>
            </a:r>
          </a:p>
          <a:p>
            <a:pPr marL="582927" lvl="1" indent="-291463" algn="l">
              <a:lnSpc>
                <a:spcPts val="3779"/>
              </a:lnSpc>
              <a:buFont typeface="Arial"/>
              <a:buChar char="•"/>
            </a:pPr>
            <a:r>
              <a:rPr lang="en-US" sz="2699">
                <a:solidFill>
                  <a:srgbClr val="333333"/>
                </a:solidFill>
                <a:latin typeface="Montserrat"/>
                <a:ea typeface="Montserrat"/>
                <a:cs typeface="Montserrat"/>
                <a:sym typeface="Montserrat"/>
              </a:rPr>
              <a:t>Which students were in attendance</a:t>
            </a:r>
          </a:p>
          <a:p>
            <a:pPr marL="582927" lvl="1" indent="-291463" algn="l">
              <a:lnSpc>
                <a:spcPts val="3779"/>
              </a:lnSpc>
              <a:buFont typeface="Arial"/>
              <a:buChar char="•"/>
            </a:pPr>
            <a:r>
              <a:rPr lang="en-US" sz="2699">
                <a:solidFill>
                  <a:srgbClr val="333333"/>
                </a:solidFill>
                <a:latin typeface="Montserrat"/>
                <a:ea typeface="Montserrat"/>
                <a:cs typeface="Montserrat"/>
                <a:sym typeface="Montserrat"/>
              </a:rPr>
              <a:t>The date of the meeting</a:t>
            </a:r>
          </a:p>
          <a:p>
            <a:pPr marL="582927" lvl="1" indent="-291463" algn="l">
              <a:lnSpc>
                <a:spcPts val="3779"/>
              </a:lnSpc>
              <a:buFont typeface="Arial"/>
              <a:buChar char="•"/>
            </a:pPr>
            <a:r>
              <a:rPr lang="en-US" sz="2699">
                <a:solidFill>
                  <a:srgbClr val="333333"/>
                </a:solidFill>
                <a:latin typeface="Montserrat"/>
                <a:ea typeface="Montserrat"/>
                <a:cs typeface="Montserrat"/>
                <a:sym typeface="Montserrat"/>
              </a:rPr>
              <a:t>A written summary and any action items</a:t>
            </a:r>
          </a:p>
        </p:txBody>
      </p:sp>
      <p:sp>
        <p:nvSpPr>
          <p:cNvPr id="21" name="TextBox 21"/>
          <p:cNvSpPr txBox="1"/>
          <p:nvPr/>
        </p:nvSpPr>
        <p:spPr>
          <a:xfrm>
            <a:off x="5842719" y="6201883"/>
            <a:ext cx="4986730" cy="789305"/>
          </a:xfrm>
          <a:prstGeom prst="rect">
            <a:avLst/>
          </a:prstGeom>
        </p:spPr>
        <p:txBody>
          <a:bodyPr lIns="0" tIns="0" rIns="0" bIns="0" rtlCol="0" anchor="t">
            <a:spAutoFit/>
          </a:bodyPr>
          <a:lstStyle/>
          <a:p>
            <a:pPr algn="ctr">
              <a:lnSpc>
                <a:spcPts val="3220"/>
              </a:lnSpc>
            </a:pPr>
            <a:r>
              <a:rPr lang="en-US" sz="2300">
                <a:solidFill>
                  <a:srgbClr val="333333"/>
                </a:solidFill>
                <a:latin typeface="Montserrat"/>
                <a:ea typeface="Montserrat"/>
                <a:cs typeface="Montserrat"/>
                <a:sym typeface="Montserrat"/>
              </a:rPr>
              <a:t>Meeting Minutes will be uploaded 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Freeform 2"/>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9233748" y="3299336"/>
            <a:ext cx="8275202" cy="2445163"/>
            <a:chOff x="0" y="0"/>
            <a:chExt cx="2179527" cy="644144"/>
          </a:xfrm>
        </p:grpSpPr>
        <p:sp>
          <p:nvSpPr>
            <p:cNvPr id="4" name="Freeform 4"/>
            <p:cNvSpPr/>
            <p:nvPr/>
          </p:nvSpPr>
          <p:spPr>
            <a:xfrm>
              <a:off x="0" y="0"/>
              <a:ext cx="2179527" cy="644144"/>
            </a:xfrm>
            <a:custGeom>
              <a:avLst/>
              <a:gdLst/>
              <a:ahLst/>
              <a:cxnLst/>
              <a:rect l="l" t="t" r="r" b="b"/>
              <a:pathLst>
                <a:path w="2179527" h="644144">
                  <a:moveTo>
                    <a:pt x="2179527" y="14969"/>
                  </a:moveTo>
                  <a:lnTo>
                    <a:pt x="2179527" y="629175"/>
                  </a:lnTo>
                  <a:cubicBezTo>
                    <a:pt x="2179527" y="637442"/>
                    <a:pt x="2172826" y="644144"/>
                    <a:pt x="2164559" y="644144"/>
                  </a:cubicBezTo>
                  <a:lnTo>
                    <a:pt x="14969" y="644144"/>
                  </a:lnTo>
                  <a:cubicBezTo>
                    <a:pt x="6702" y="644144"/>
                    <a:pt x="0" y="637442"/>
                    <a:pt x="0" y="629175"/>
                  </a:cubicBezTo>
                  <a:lnTo>
                    <a:pt x="0" y="14969"/>
                  </a:lnTo>
                  <a:cubicBezTo>
                    <a:pt x="0" y="6702"/>
                    <a:pt x="6702" y="0"/>
                    <a:pt x="14969" y="0"/>
                  </a:cubicBezTo>
                  <a:lnTo>
                    <a:pt x="2164559" y="0"/>
                  </a:lnTo>
                  <a:cubicBezTo>
                    <a:pt x="2172826" y="0"/>
                    <a:pt x="2179527" y="6702"/>
                    <a:pt x="2179527" y="14969"/>
                  </a:cubicBezTo>
                  <a:close/>
                </a:path>
              </a:pathLst>
            </a:custGeom>
            <a:solidFill>
              <a:srgbClr val="FFFFFF"/>
            </a:solidFill>
          </p:spPr>
          <p:txBody>
            <a:bodyPr/>
            <a:lstStyle/>
            <a:p>
              <a:endParaRPr lang="en-US"/>
            </a:p>
          </p:txBody>
        </p:sp>
        <p:sp>
          <p:nvSpPr>
            <p:cNvPr id="5" name="TextBox 5"/>
            <p:cNvSpPr txBox="1"/>
            <p:nvPr/>
          </p:nvSpPr>
          <p:spPr>
            <a:xfrm>
              <a:off x="0" y="-47625"/>
              <a:ext cx="2179527" cy="691769"/>
            </a:xfrm>
            <a:prstGeom prst="rect">
              <a:avLst/>
            </a:prstGeom>
          </p:spPr>
          <p:txBody>
            <a:bodyPr lIns="50800" tIns="50800" rIns="50800" bIns="50800" rtlCol="0" anchor="ctr"/>
            <a:lstStyle/>
            <a:p>
              <a:pPr algn="ctr">
                <a:lnSpc>
                  <a:spcPts val="3220"/>
                </a:lnSpc>
              </a:pPr>
              <a:endParaRPr/>
            </a:p>
          </p:txBody>
        </p:sp>
      </p:grpSp>
      <p:sp>
        <p:nvSpPr>
          <p:cNvPr id="6" name="Freeform 6"/>
          <p:cNvSpPr/>
          <p:nvPr/>
        </p:nvSpPr>
        <p:spPr>
          <a:xfrm>
            <a:off x="9361663" y="3299336"/>
            <a:ext cx="8470748" cy="2211805"/>
          </a:xfrm>
          <a:custGeom>
            <a:avLst/>
            <a:gdLst/>
            <a:ahLst/>
            <a:cxnLst/>
            <a:rect l="l" t="t" r="r" b="b"/>
            <a:pathLst>
              <a:path w="8470748" h="2211805">
                <a:moveTo>
                  <a:pt x="0" y="0"/>
                </a:moveTo>
                <a:lnTo>
                  <a:pt x="8470748" y="0"/>
                </a:lnTo>
                <a:lnTo>
                  <a:pt x="8470748" y="2211805"/>
                </a:lnTo>
                <a:lnTo>
                  <a:pt x="0" y="2211805"/>
                </a:lnTo>
                <a:lnTo>
                  <a:pt x="0" y="0"/>
                </a:lnTo>
                <a:close/>
              </a:path>
            </a:pathLst>
          </a:custGeom>
          <a:blipFill>
            <a:blip>
              <a:extLst>
                <a:ext uri="{96DAC541-7B7A-43D3-8B79-37D633B846F1}">
                  <asvg:svgBlip xmlns:asvg="http://schemas.microsoft.com/office/drawing/2016/SVG/main" r:embed="rId4"/>
                </a:ext>
              </a:extLst>
            </a:blip>
            <a:stretch>
              <a:fillRect l="-2573" t="-303704" r="-10651" b="-332862"/>
            </a:stretch>
          </a:blipFill>
        </p:spPr>
        <p:txBody>
          <a:bodyPr/>
          <a:lstStyle/>
          <a:p>
            <a:endParaRPr lang="en-US"/>
          </a:p>
        </p:txBody>
      </p:sp>
      <p:sp>
        <p:nvSpPr>
          <p:cNvPr id="7" name="AutoShape 7"/>
          <p:cNvSpPr/>
          <p:nvPr/>
        </p:nvSpPr>
        <p:spPr>
          <a:xfrm flipH="1" flipV="1">
            <a:off x="13264082" y="5070615"/>
            <a:ext cx="677545" cy="1878183"/>
          </a:xfrm>
          <a:prstGeom prst="line">
            <a:avLst/>
          </a:prstGeom>
          <a:ln w="38100" cap="flat">
            <a:solidFill>
              <a:srgbClr val="000000"/>
            </a:solidFill>
            <a:prstDash val="solid"/>
            <a:headEnd type="none" w="sm" len="sm"/>
            <a:tailEnd type="arrow" w="med" len="sm"/>
          </a:ln>
        </p:spPr>
        <p:txBody>
          <a:bodyPr/>
          <a:lstStyle/>
          <a:p>
            <a:endParaRPr lang="en-US"/>
          </a:p>
        </p:txBody>
      </p:sp>
      <p:sp>
        <p:nvSpPr>
          <p:cNvPr id="8" name="Freeform 8"/>
          <p:cNvSpPr/>
          <p:nvPr/>
        </p:nvSpPr>
        <p:spPr>
          <a:xfrm flipH="1">
            <a:off x="15017328" y="1028700"/>
            <a:ext cx="3051402" cy="2717019"/>
          </a:xfrm>
          <a:custGeom>
            <a:avLst/>
            <a:gdLst/>
            <a:ahLst/>
            <a:cxnLst/>
            <a:rect l="l" t="t" r="r" b="b"/>
            <a:pathLst>
              <a:path w="3051402" h="2717019">
                <a:moveTo>
                  <a:pt x="3051401" y="0"/>
                </a:moveTo>
                <a:lnTo>
                  <a:pt x="0" y="0"/>
                </a:lnTo>
                <a:lnTo>
                  <a:pt x="0" y="2717019"/>
                </a:lnTo>
                <a:lnTo>
                  <a:pt x="3051401" y="2717019"/>
                </a:lnTo>
                <a:lnTo>
                  <a:pt x="3051401"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245593" y="1449199"/>
            <a:ext cx="14848269" cy="847725"/>
          </a:xfrm>
          <a:prstGeom prst="rect">
            <a:avLst/>
          </a:prstGeom>
        </p:spPr>
        <p:txBody>
          <a:bodyPr lIns="0" tIns="0" rIns="0" bIns="0" rtlCol="0" anchor="t">
            <a:spAutoFit/>
          </a:bodyPr>
          <a:lstStyle/>
          <a:p>
            <a:pPr algn="l">
              <a:lnSpc>
                <a:spcPts val="6719"/>
              </a:lnSpc>
            </a:pPr>
            <a:r>
              <a:rPr lang="en-US" sz="5599" b="1" spc="503">
                <a:solidFill>
                  <a:srgbClr val="333333"/>
                </a:solidFill>
                <a:latin typeface="Montserrat Bold"/>
                <a:ea typeface="Montserrat Bold"/>
                <a:cs typeface="Montserrat Bold"/>
                <a:sym typeface="Montserrat Bold"/>
              </a:rPr>
              <a:t>Program of Work or Leadership</a:t>
            </a:r>
          </a:p>
        </p:txBody>
      </p:sp>
      <p:sp>
        <p:nvSpPr>
          <p:cNvPr id="10" name="TextBox 10"/>
          <p:cNvSpPr txBox="1"/>
          <p:nvPr/>
        </p:nvSpPr>
        <p:spPr>
          <a:xfrm>
            <a:off x="440249" y="3062316"/>
            <a:ext cx="8744197" cy="5803392"/>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 </a:t>
            </a: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The Program of Work template for FBLA, FCCLA, HOSA, and SkillsUSA is the </a:t>
            </a:r>
            <a:r>
              <a:rPr lang="en-US" sz="2799" u="sng">
                <a:solidFill>
                  <a:srgbClr val="333333"/>
                </a:solidFill>
                <a:latin typeface="Montserrat"/>
                <a:ea typeface="Montserrat"/>
                <a:cs typeface="Montserrat"/>
                <a:sym typeface="Montserrat"/>
              </a:rPr>
              <a:t>only</a:t>
            </a:r>
            <a:r>
              <a:rPr lang="en-US" sz="2799">
                <a:solidFill>
                  <a:srgbClr val="333333"/>
                </a:solidFill>
                <a:latin typeface="Montserrat"/>
                <a:ea typeface="Montserrat"/>
                <a:cs typeface="Montserrat"/>
                <a:sym typeface="Montserrat"/>
              </a:rPr>
              <a:t> PoW format that will be accepted. </a:t>
            </a:r>
          </a:p>
          <a:p>
            <a:pPr marL="1209039" lvl="2" indent="-403013" algn="l">
              <a:lnSpc>
                <a:spcPts val="3863"/>
              </a:lnSpc>
              <a:buFont typeface="Arial"/>
              <a:buChar char="⚬"/>
            </a:pPr>
            <a:r>
              <a:rPr lang="en-US" sz="2799">
                <a:solidFill>
                  <a:srgbClr val="333333"/>
                </a:solidFill>
                <a:latin typeface="Montserrat"/>
                <a:ea typeface="Montserrat"/>
                <a:cs typeface="Montserrat"/>
                <a:sym typeface="Montserrat"/>
              </a:rPr>
              <a:t>If you do not have the template, it is linked to the blue “Program of Work” text and can be found on the ADE Website </a:t>
            </a:r>
          </a:p>
          <a:p>
            <a:pPr marL="1209039" lvl="2" indent="-403013" algn="l">
              <a:lnSpc>
                <a:spcPts val="3863"/>
              </a:lnSpc>
              <a:buFont typeface="Arial"/>
              <a:buChar char="⚬"/>
            </a:pPr>
            <a:r>
              <a:rPr lang="en-US" sz="2799">
                <a:solidFill>
                  <a:srgbClr val="333333"/>
                </a:solidFill>
                <a:latin typeface="Montserrat"/>
                <a:ea typeface="Montserrat"/>
                <a:cs typeface="Montserrat"/>
                <a:sym typeface="Montserrat"/>
              </a:rPr>
              <a:t>Your Program of Work should be a </a:t>
            </a:r>
            <a:r>
              <a:rPr lang="en-US" sz="2799" b="1">
                <a:solidFill>
                  <a:srgbClr val="333333"/>
                </a:solidFill>
                <a:latin typeface="Montserrat Bold"/>
                <a:ea typeface="Montserrat Bold"/>
                <a:cs typeface="Montserrat Bold"/>
                <a:sym typeface="Montserrat Bold"/>
              </a:rPr>
              <a:t>tool</a:t>
            </a:r>
            <a:r>
              <a:rPr lang="en-US" sz="2799">
                <a:solidFill>
                  <a:srgbClr val="333333"/>
                </a:solidFill>
                <a:latin typeface="Montserrat"/>
                <a:ea typeface="Montserrat"/>
                <a:cs typeface="Montserrat"/>
                <a:sym typeface="Montserrat"/>
              </a:rPr>
              <a:t> for you and your chapter!</a:t>
            </a: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DECA must submit the Program of Leadership</a:t>
            </a: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FFA must submit the Program of Activities</a:t>
            </a:r>
          </a:p>
        </p:txBody>
      </p:sp>
      <p:sp>
        <p:nvSpPr>
          <p:cNvPr id="11" name="TextBox 11"/>
          <p:cNvSpPr txBox="1"/>
          <p:nvPr/>
        </p:nvSpPr>
        <p:spPr>
          <a:xfrm>
            <a:off x="11054412" y="7155727"/>
            <a:ext cx="5863801" cy="2380615"/>
          </a:xfrm>
          <a:prstGeom prst="rect">
            <a:avLst/>
          </a:prstGeom>
        </p:spPr>
        <p:txBody>
          <a:bodyPr lIns="0" tIns="0" rIns="0" bIns="0" rtlCol="0" anchor="t">
            <a:spAutoFit/>
          </a:bodyPr>
          <a:lstStyle/>
          <a:p>
            <a:pPr algn="ctr">
              <a:lnSpc>
                <a:spcPts val="4759"/>
              </a:lnSpc>
            </a:pPr>
            <a:r>
              <a:rPr lang="en-US" sz="3399">
                <a:solidFill>
                  <a:srgbClr val="333333"/>
                </a:solidFill>
                <a:latin typeface="Montserrat"/>
                <a:ea typeface="Montserrat"/>
                <a:cs typeface="Montserrat"/>
                <a:sym typeface="Montserrat"/>
              </a:rPr>
              <a:t>Program of Work/Leadership/Activities will be uploaded and can be found 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Freeform 2"/>
          <p:cNvSpPr/>
          <p:nvPr/>
        </p:nvSpPr>
        <p:spPr>
          <a:xfrm>
            <a:off x="12712510" y="3166129"/>
            <a:ext cx="4865743" cy="6295301"/>
          </a:xfrm>
          <a:custGeom>
            <a:avLst/>
            <a:gdLst/>
            <a:ahLst/>
            <a:cxnLst/>
            <a:rect l="l" t="t" r="r" b="b"/>
            <a:pathLst>
              <a:path w="4865743" h="6295301">
                <a:moveTo>
                  <a:pt x="0" y="0"/>
                </a:moveTo>
                <a:lnTo>
                  <a:pt x="4865743" y="0"/>
                </a:lnTo>
                <a:lnTo>
                  <a:pt x="4865743" y="6295301"/>
                </a:lnTo>
                <a:lnTo>
                  <a:pt x="0" y="6295301"/>
                </a:lnTo>
                <a:lnTo>
                  <a:pt x="0" y="0"/>
                </a:lnTo>
                <a:close/>
              </a:path>
            </a:pathLst>
          </a:custGeom>
          <a:blipFill>
            <a:blip r:embed="rId3"/>
            <a:stretch>
              <a:fillRect/>
            </a:stretch>
          </a:blipFill>
        </p:spPr>
        <p:txBody>
          <a:bodyPr/>
          <a:lstStyle/>
          <a:p>
            <a:endParaRPr lang="en-US"/>
          </a:p>
        </p:txBody>
      </p:sp>
      <p:sp>
        <p:nvSpPr>
          <p:cNvPr id="3" name="Freeform 3"/>
          <p:cNvSpPr/>
          <p:nvPr/>
        </p:nvSpPr>
        <p:spPr>
          <a:xfrm>
            <a:off x="1028700" y="5384121"/>
            <a:ext cx="11284599" cy="3653389"/>
          </a:xfrm>
          <a:custGeom>
            <a:avLst/>
            <a:gdLst/>
            <a:ahLst/>
            <a:cxnLst/>
            <a:rect l="l" t="t" r="r" b="b"/>
            <a:pathLst>
              <a:path w="11284599" h="3653389">
                <a:moveTo>
                  <a:pt x="0" y="0"/>
                </a:moveTo>
                <a:lnTo>
                  <a:pt x="11284599" y="0"/>
                </a:lnTo>
                <a:lnTo>
                  <a:pt x="11284599" y="3653389"/>
                </a:lnTo>
                <a:lnTo>
                  <a:pt x="0" y="3653389"/>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028700" y="1003953"/>
            <a:ext cx="16735216" cy="1695450"/>
          </a:xfrm>
          <a:prstGeom prst="rect">
            <a:avLst/>
          </a:prstGeom>
        </p:spPr>
        <p:txBody>
          <a:bodyPr lIns="0" tIns="0" rIns="0" bIns="0" rtlCol="0" anchor="t">
            <a:spAutoFit/>
          </a:bodyPr>
          <a:lstStyle/>
          <a:p>
            <a:pPr algn="l">
              <a:lnSpc>
                <a:spcPts val="6719"/>
              </a:lnSpc>
            </a:pPr>
            <a:r>
              <a:rPr lang="en-US" sz="5599" b="1" spc="503">
                <a:solidFill>
                  <a:srgbClr val="333333"/>
                </a:solidFill>
                <a:latin typeface="Montserrat Bold"/>
                <a:ea typeface="Montserrat Bold"/>
                <a:cs typeface="Montserrat Bold"/>
                <a:sym typeface="Montserrat Bold"/>
              </a:rPr>
              <a:t>Program of Work/ Leadership/Activities</a:t>
            </a:r>
          </a:p>
        </p:txBody>
      </p:sp>
      <p:sp>
        <p:nvSpPr>
          <p:cNvPr id="5" name="TextBox 5"/>
          <p:cNvSpPr txBox="1"/>
          <p:nvPr/>
        </p:nvSpPr>
        <p:spPr>
          <a:xfrm>
            <a:off x="1516660" y="3487049"/>
            <a:ext cx="8938755" cy="1431417"/>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Instead of the Program of Work, DECA requires a Program of Leadership and FFA requires a Program of Activities</a:t>
            </a:r>
          </a:p>
        </p:txBody>
      </p:sp>
      <p:sp>
        <p:nvSpPr>
          <p:cNvPr id="6" name="Freeform 6"/>
          <p:cNvSpPr/>
          <p:nvPr/>
        </p:nvSpPr>
        <p:spPr>
          <a:xfrm>
            <a:off x="17409190" y="9470955"/>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5"/>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3524216" y="1281303"/>
            <a:ext cx="11239568" cy="847725"/>
          </a:xfrm>
          <a:prstGeom prst="rect">
            <a:avLst/>
          </a:prstGeom>
        </p:spPr>
        <p:txBody>
          <a:bodyPr lIns="0" tIns="0" rIns="0" bIns="0" rtlCol="0" anchor="t">
            <a:spAutoFit/>
          </a:bodyPr>
          <a:lstStyle/>
          <a:p>
            <a:pPr algn="ctr">
              <a:lnSpc>
                <a:spcPts val="6719"/>
              </a:lnSpc>
            </a:pPr>
            <a:r>
              <a:rPr lang="en-US" sz="5599" b="1" spc="503">
                <a:solidFill>
                  <a:srgbClr val="333333"/>
                </a:solidFill>
                <a:latin typeface="Montserrat Bold"/>
                <a:ea typeface="Montserrat Bold"/>
                <a:cs typeface="Montserrat Bold"/>
                <a:sym typeface="Montserrat Bold"/>
              </a:rPr>
              <a:t>Statement of Assurance</a:t>
            </a:r>
          </a:p>
        </p:txBody>
      </p:sp>
      <p:sp>
        <p:nvSpPr>
          <p:cNvPr id="3" name="Freeform 3"/>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401353" y="2471928"/>
            <a:ext cx="15485293" cy="3860292"/>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The statement of assurance for each CTSO provides a clear understanding of the expectations for Conference Liability &amp; Release Form</a:t>
            </a: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The CTSO that was indicated in step one will determine which upload will be visible to you</a:t>
            </a: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The Conference Liability &amp; Release Form can be accessed on each of the respective CTSO’s websites or via the blue link in the statement of assurance</a:t>
            </a:r>
          </a:p>
          <a:p>
            <a:pPr algn="l">
              <a:lnSpc>
                <a:spcPts val="3863"/>
              </a:lnSpc>
            </a:pPr>
            <a:endParaRPr lang="en-US" sz="2799">
              <a:solidFill>
                <a:srgbClr val="333333"/>
              </a:solidFill>
              <a:latin typeface="Montserrat"/>
              <a:ea typeface="Montserrat"/>
              <a:cs typeface="Montserrat"/>
              <a:sym typeface="Montserrat"/>
            </a:endParaRPr>
          </a:p>
          <a:p>
            <a:pPr algn="l">
              <a:lnSpc>
                <a:spcPts val="3863"/>
              </a:lnSpc>
            </a:pPr>
            <a:r>
              <a:rPr lang="en-US" sz="2799">
                <a:solidFill>
                  <a:srgbClr val="333333"/>
                </a:solidFill>
                <a:latin typeface="Montserrat"/>
                <a:ea typeface="Montserrat"/>
                <a:cs typeface="Montserrat"/>
                <a:sym typeface="Montserrat"/>
              </a:rPr>
              <a:t>This will be on the form as a signature field.</a:t>
            </a:r>
          </a:p>
        </p:txBody>
      </p:sp>
      <p:pic>
        <p:nvPicPr>
          <p:cNvPr id="5" name="Picture 5"/>
          <p:cNvPicPr>
            <a:picLocks noChangeAspect="1"/>
          </p:cNvPicPr>
          <p:nvPr/>
        </p:nvPicPr>
        <p:blipFill>
          <a:blip r:embed="rId4"/>
          <a:stretch>
            <a:fillRect/>
          </a:stretch>
        </p:blipFill>
        <p:spPr>
          <a:xfrm>
            <a:off x="6109435" y="6583268"/>
            <a:ext cx="1534392" cy="1534392"/>
          </a:xfrm>
          <a:prstGeom prst="rect">
            <a:avLst/>
          </a:prstGeom>
        </p:spPr>
      </p:pic>
      <p:pic>
        <p:nvPicPr>
          <p:cNvPr id="6" name="Picture 6"/>
          <p:cNvPicPr>
            <a:picLocks noChangeAspect="1"/>
          </p:cNvPicPr>
          <p:nvPr/>
        </p:nvPicPr>
        <p:blipFill>
          <a:blip r:embed="rId5"/>
          <a:stretch>
            <a:fillRect/>
          </a:stretch>
        </p:blipFill>
        <p:spPr>
          <a:xfrm>
            <a:off x="14624876" y="6583268"/>
            <a:ext cx="1534392" cy="1534392"/>
          </a:xfrm>
          <a:prstGeom prst="rect">
            <a:avLst/>
          </a:prstGeom>
        </p:spPr>
      </p:pic>
      <p:pic>
        <p:nvPicPr>
          <p:cNvPr id="7" name="Picture 7"/>
          <p:cNvPicPr>
            <a:picLocks noChangeAspect="1"/>
          </p:cNvPicPr>
          <p:nvPr/>
        </p:nvPicPr>
        <p:blipFill>
          <a:blip r:embed="rId6"/>
          <a:stretch>
            <a:fillRect/>
          </a:stretch>
        </p:blipFill>
        <p:spPr>
          <a:xfrm>
            <a:off x="8955035" y="6583268"/>
            <a:ext cx="1534392" cy="1534392"/>
          </a:xfrm>
          <a:prstGeom prst="rect">
            <a:avLst/>
          </a:prstGeom>
        </p:spPr>
      </p:pic>
      <p:pic>
        <p:nvPicPr>
          <p:cNvPr id="8" name="Picture 8"/>
          <p:cNvPicPr>
            <a:picLocks noChangeAspect="1"/>
          </p:cNvPicPr>
          <p:nvPr/>
        </p:nvPicPr>
        <p:blipFill>
          <a:blip r:embed="rId7"/>
          <a:stretch>
            <a:fillRect/>
          </a:stretch>
        </p:blipFill>
        <p:spPr>
          <a:xfrm>
            <a:off x="3264280" y="6583308"/>
            <a:ext cx="1533906" cy="1533906"/>
          </a:xfrm>
          <a:prstGeom prst="rect">
            <a:avLst/>
          </a:prstGeom>
        </p:spPr>
      </p:pic>
      <p:sp>
        <p:nvSpPr>
          <p:cNvPr id="9" name="TextBox 9"/>
          <p:cNvSpPr txBox="1"/>
          <p:nvPr/>
        </p:nvSpPr>
        <p:spPr>
          <a:xfrm>
            <a:off x="3606339" y="8049194"/>
            <a:ext cx="849789" cy="389254"/>
          </a:xfrm>
          <a:prstGeom prst="rect">
            <a:avLst/>
          </a:prstGeom>
        </p:spPr>
        <p:txBody>
          <a:bodyPr lIns="0" tIns="0" rIns="0" bIns="0" rtlCol="0" anchor="t">
            <a:spAutoFit/>
          </a:bodyPr>
          <a:lstStyle/>
          <a:p>
            <a:pPr algn="ctr">
              <a:lnSpc>
                <a:spcPts val="3220"/>
              </a:lnSpc>
            </a:pPr>
            <a:r>
              <a:rPr lang="en-US" sz="2300">
                <a:solidFill>
                  <a:srgbClr val="333333"/>
                </a:solidFill>
                <a:latin typeface="Montserrat"/>
                <a:ea typeface="Montserrat"/>
                <a:cs typeface="Montserrat"/>
                <a:sym typeface="Montserrat"/>
              </a:rPr>
              <a:t>DECA</a:t>
            </a:r>
          </a:p>
        </p:txBody>
      </p:sp>
      <p:sp>
        <p:nvSpPr>
          <p:cNvPr id="10" name="TextBox 10"/>
          <p:cNvSpPr txBox="1"/>
          <p:nvPr/>
        </p:nvSpPr>
        <p:spPr>
          <a:xfrm>
            <a:off x="6483010" y="8049194"/>
            <a:ext cx="787241" cy="389254"/>
          </a:xfrm>
          <a:prstGeom prst="rect">
            <a:avLst/>
          </a:prstGeom>
        </p:spPr>
        <p:txBody>
          <a:bodyPr lIns="0" tIns="0" rIns="0" bIns="0" rtlCol="0" anchor="t">
            <a:spAutoFit/>
          </a:bodyPr>
          <a:lstStyle/>
          <a:p>
            <a:pPr algn="ctr">
              <a:lnSpc>
                <a:spcPts val="3220"/>
              </a:lnSpc>
            </a:pPr>
            <a:r>
              <a:rPr lang="en-US" sz="2300">
                <a:solidFill>
                  <a:srgbClr val="333333"/>
                </a:solidFill>
                <a:latin typeface="Montserrat"/>
                <a:ea typeface="Montserrat"/>
                <a:cs typeface="Montserrat"/>
                <a:sym typeface="Montserrat"/>
              </a:rPr>
              <a:t>FBLA</a:t>
            </a:r>
          </a:p>
        </p:txBody>
      </p:sp>
      <p:sp>
        <p:nvSpPr>
          <p:cNvPr id="11" name="TextBox 11"/>
          <p:cNvSpPr txBox="1"/>
          <p:nvPr/>
        </p:nvSpPr>
        <p:spPr>
          <a:xfrm>
            <a:off x="9232210" y="8049194"/>
            <a:ext cx="980043" cy="389254"/>
          </a:xfrm>
          <a:prstGeom prst="rect">
            <a:avLst/>
          </a:prstGeom>
        </p:spPr>
        <p:txBody>
          <a:bodyPr lIns="0" tIns="0" rIns="0" bIns="0" rtlCol="0" anchor="t">
            <a:spAutoFit/>
          </a:bodyPr>
          <a:lstStyle/>
          <a:p>
            <a:pPr algn="ctr">
              <a:lnSpc>
                <a:spcPts val="3220"/>
              </a:lnSpc>
            </a:pPr>
            <a:r>
              <a:rPr lang="en-US" sz="2300">
                <a:solidFill>
                  <a:srgbClr val="333333"/>
                </a:solidFill>
                <a:latin typeface="Montserrat"/>
                <a:ea typeface="Montserrat"/>
                <a:cs typeface="Montserrat"/>
                <a:sym typeface="Montserrat"/>
              </a:rPr>
              <a:t>FCCLA</a:t>
            </a:r>
          </a:p>
        </p:txBody>
      </p:sp>
      <p:sp>
        <p:nvSpPr>
          <p:cNvPr id="12" name="TextBox 12"/>
          <p:cNvSpPr txBox="1"/>
          <p:nvPr/>
        </p:nvSpPr>
        <p:spPr>
          <a:xfrm>
            <a:off x="14716114" y="8049194"/>
            <a:ext cx="1351915" cy="389254"/>
          </a:xfrm>
          <a:prstGeom prst="rect">
            <a:avLst/>
          </a:prstGeom>
        </p:spPr>
        <p:txBody>
          <a:bodyPr lIns="0" tIns="0" rIns="0" bIns="0" rtlCol="0" anchor="t">
            <a:spAutoFit/>
          </a:bodyPr>
          <a:lstStyle/>
          <a:p>
            <a:pPr algn="ctr">
              <a:lnSpc>
                <a:spcPts val="3220"/>
              </a:lnSpc>
            </a:pPr>
            <a:r>
              <a:rPr lang="en-US" sz="2300">
                <a:solidFill>
                  <a:srgbClr val="333333"/>
                </a:solidFill>
                <a:latin typeface="Montserrat"/>
                <a:ea typeface="Montserrat"/>
                <a:cs typeface="Montserrat"/>
                <a:sym typeface="Montserrat"/>
              </a:rPr>
              <a:t>SkillsUSA</a:t>
            </a:r>
          </a:p>
        </p:txBody>
      </p:sp>
      <p:pic>
        <p:nvPicPr>
          <p:cNvPr id="13" name="Picture 13"/>
          <p:cNvPicPr>
            <a:picLocks noChangeAspect="1"/>
          </p:cNvPicPr>
          <p:nvPr/>
        </p:nvPicPr>
        <p:blipFill>
          <a:blip r:embed="rId8"/>
          <a:stretch>
            <a:fillRect/>
          </a:stretch>
        </p:blipFill>
        <p:spPr>
          <a:xfrm>
            <a:off x="11802771" y="6585404"/>
            <a:ext cx="1508760" cy="1508760"/>
          </a:xfrm>
          <a:prstGeom prst="rect">
            <a:avLst/>
          </a:prstGeom>
        </p:spPr>
      </p:pic>
      <p:sp>
        <p:nvSpPr>
          <p:cNvPr id="14" name="TextBox 14"/>
          <p:cNvSpPr txBox="1"/>
          <p:nvPr/>
        </p:nvSpPr>
        <p:spPr>
          <a:xfrm>
            <a:off x="12121303" y="8049194"/>
            <a:ext cx="871696" cy="389254"/>
          </a:xfrm>
          <a:prstGeom prst="rect">
            <a:avLst/>
          </a:prstGeom>
        </p:spPr>
        <p:txBody>
          <a:bodyPr lIns="0" tIns="0" rIns="0" bIns="0" rtlCol="0" anchor="t">
            <a:spAutoFit/>
          </a:bodyPr>
          <a:lstStyle/>
          <a:p>
            <a:pPr algn="ctr">
              <a:lnSpc>
                <a:spcPts val="3220"/>
              </a:lnSpc>
            </a:pPr>
            <a:r>
              <a:rPr lang="en-US" sz="2300">
                <a:solidFill>
                  <a:srgbClr val="333333"/>
                </a:solidFill>
                <a:latin typeface="Montserrat"/>
                <a:ea typeface="Montserrat"/>
                <a:cs typeface="Montserrat"/>
                <a:sym typeface="Montserrat"/>
              </a:rPr>
              <a:t>HOSA</a:t>
            </a:r>
          </a:p>
        </p:txBody>
      </p:sp>
      <p:sp>
        <p:nvSpPr>
          <p:cNvPr id="15" name="Freeform 15"/>
          <p:cNvSpPr/>
          <p:nvPr/>
        </p:nvSpPr>
        <p:spPr>
          <a:xfrm>
            <a:off x="400390" y="7104120"/>
            <a:ext cx="2171867" cy="3174471"/>
          </a:xfrm>
          <a:custGeom>
            <a:avLst/>
            <a:gdLst/>
            <a:ahLst/>
            <a:cxnLst/>
            <a:rect l="l" t="t" r="r" b="b"/>
            <a:pathLst>
              <a:path w="2171867" h="3174471">
                <a:moveTo>
                  <a:pt x="0" y="0"/>
                </a:moveTo>
                <a:lnTo>
                  <a:pt x="2171868" y="0"/>
                </a:lnTo>
                <a:lnTo>
                  <a:pt x="2171868" y="3174472"/>
                </a:lnTo>
                <a:lnTo>
                  <a:pt x="0" y="317447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596295" y="1713348"/>
            <a:ext cx="14848269" cy="847725"/>
          </a:xfrm>
          <a:prstGeom prst="rect">
            <a:avLst/>
          </a:prstGeom>
        </p:spPr>
        <p:txBody>
          <a:bodyPr lIns="0" tIns="0" rIns="0" bIns="0" rtlCol="0" anchor="t">
            <a:spAutoFit/>
          </a:bodyPr>
          <a:lstStyle/>
          <a:p>
            <a:pPr algn="l">
              <a:lnSpc>
                <a:spcPts val="6719"/>
              </a:lnSpc>
            </a:pPr>
            <a:r>
              <a:rPr lang="en-US" sz="5599" b="1" spc="503">
                <a:solidFill>
                  <a:srgbClr val="333333"/>
                </a:solidFill>
                <a:latin typeface="Montserrat Bold"/>
                <a:ea typeface="Montserrat Bold"/>
                <a:cs typeface="Montserrat Bold"/>
                <a:sym typeface="Montserrat Bold"/>
              </a:rPr>
              <a:t>CTE Program Monitoring 7b</a:t>
            </a:r>
          </a:p>
        </p:txBody>
      </p:sp>
      <p:sp>
        <p:nvSpPr>
          <p:cNvPr id="3" name="TextBox 3"/>
          <p:cNvSpPr txBox="1"/>
          <p:nvPr/>
        </p:nvSpPr>
        <p:spPr>
          <a:xfrm>
            <a:off x="596295" y="3454907"/>
            <a:ext cx="8547705" cy="5802926"/>
          </a:xfrm>
          <a:prstGeom prst="rect">
            <a:avLst/>
          </a:prstGeom>
        </p:spPr>
        <p:txBody>
          <a:bodyPr lIns="0" tIns="0" rIns="0" bIns="0" rtlCol="0" anchor="t">
            <a:spAutoFit/>
          </a:bodyPr>
          <a:lstStyle/>
          <a:p>
            <a:pPr algn="l">
              <a:lnSpc>
                <a:spcPts val="3892"/>
              </a:lnSpc>
            </a:pPr>
            <a:r>
              <a:rPr lang="en-US" sz="2820">
                <a:solidFill>
                  <a:srgbClr val="333333"/>
                </a:solidFill>
                <a:latin typeface="Montserrat"/>
                <a:ea typeface="Montserrat"/>
                <a:cs typeface="Montserrat"/>
                <a:sym typeface="Montserrat"/>
              </a:rPr>
              <a:t>7b Submissions evaluate the quality of activities a chapter participates in.</a:t>
            </a:r>
          </a:p>
          <a:p>
            <a:pPr marL="608937" lvl="1" indent="-304468" algn="l">
              <a:lnSpc>
                <a:spcPts val="3892"/>
              </a:lnSpc>
              <a:buFont typeface="Arial"/>
              <a:buChar char="•"/>
            </a:pPr>
            <a:r>
              <a:rPr lang="en-US" sz="2820">
                <a:solidFill>
                  <a:srgbClr val="333333"/>
                </a:solidFill>
                <a:latin typeface="Montserrat"/>
                <a:ea typeface="Montserrat"/>
                <a:cs typeface="Montserrat"/>
                <a:sym typeface="Montserrat"/>
              </a:rPr>
              <a:t>Chapter Awards is the </a:t>
            </a:r>
            <a:r>
              <a:rPr lang="en-US" sz="2820" b="1">
                <a:solidFill>
                  <a:srgbClr val="333333"/>
                </a:solidFill>
                <a:latin typeface="Montserrat Bold"/>
                <a:ea typeface="Montserrat Bold"/>
                <a:cs typeface="Montserrat Bold"/>
                <a:sym typeface="Montserrat Bold"/>
              </a:rPr>
              <a:t>only </a:t>
            </a:r>
            <a:r>
              <a:rPr lang="en-US" sz="2820">
                <a:solidFill>
                  <a:srgbClr val="333333"/>
                </a:solidFill>
                <a:latin typeface="Montserrat"/>
                <a:ea typeface="Montserrat"/>
                <a:cs typeface="Montserrat"/>
                <a:sym typeface="Montserrat"/>
              </a:rPr>
              <a:t>available pathway to 7b Quality Points</a:t>
            </a:r>
          </a:p>
          <a:p>
            <a:pPr marL="608937" lvl="1" indent="-304468" algn="l">
              <a:lnSpc>
                <a:spcPts val="3892"/>
              </a:lnSpc>
              <a:buFont typeface="Arial"/>
              <a:buChar char="•"/>
            </a:pPr>
            <a:r>
              <a:rPr lang="en-US" sz="2820">
                <a:solidFill>
                  <a:srgbClr val="333333"/>
                </a:solidFill>
                <a:latin typeface="Montserrat"/>
                <a:ea typeface="Montserrat"/>
                <a:cs typeface="Montserrat"/>
                <a:sym typeface="Montserrat"/>
              </a:rPr>
              <a:t>Programs being monitored in the 2026–2027 school year that wish to receive quality points must have submitted documentation for their respective chapter award in the </a:t>
            </a:r>
            <a:r>
              <a:rPr lang="en-US" sz="2820" b="1">
                <a:solidFill>
                  <a:srgbClr val="333333"/>
                </a:solidFill>
                <a:latin typeface="Montserrat Bold"/>
                <a:ea typeface="Montserrat Bold"/>
                <a:cs typeface="Montserrat Bold"/>
                <a:sym typeface="Montserrat Bold"/>
              </a:rPr>
              <a:t>prior school year</a:t>
            </a:r>
            <a:r>
              <a:rPr lang="en-US" sz="2820">
                <a:solidFill>
                  <a:srgbClr val="333333"/>
                </a:solidFill>
                <a:latin typeface="Montserrat"/>
                <a:ea typeface="Montserrat"/>
                <a:cs typeface="Montserrat"/>
                <a:sym typeface="Montserrat"/>
              </a:rPr>
              <a:t>. For example, a monitored school in 2028–2029 must have received the chapter award in 2027–2028</a:t>
            </a:r>
          </a:p>
        </p:txBody>
      </p:sp>
      <p:grpSp>
        <p:nvGrpSpPr>
          <p:cNvPr id="4" name="Group 4"/>
          <p:cNvGrpSpPr/>
          <p:nvPr/>
        </p:nvGrpSpPr>
        <p:grpSpPr>
          <a:xfrm>
            <a:off x="9543318" y="3172502"/>
            <a:ext cx="8070100" cy="2445163"/>
            <a:chOff x="0" y="0"/>
            <a:chExt cx="2125507" cy="644144"/>
          </a:xfrm>
        </p:grpSpPr>
        <p:sp>
          <p:nvSpPr>
            <p:cNvPr id="5" name="Freeform 5"/>
            <p:cNvSpPr/>
            <p:nvPr/>
          </p:nvSpPr>
          <p:spPr>
            <a:xfrm>
              <a:off x="0" y="0"/>
              <a:ext cx="2125507" cy="644144"/>
            </a:xfrm>
            <a:custGeom>
              <a:avLst/>
              <a:gdLst/>
              <a:ahLst/>
              <a:cxnLst/>
              <a:rect l="l" t="t" r="r" b="b"/>
              <a:pathLst>
                <a:path w="2125507" h="644144">
                  <a:moveTo>
                    <a:pt x="2125507" y="15349"/>
                  </a:moveTo>
                  <a:lnTo>
                    <a:pt x="2125507" y="628795"/>
                  </a:lnTo>
                  <a:cubicBezTo>
                    <a:pt x="2125507" y="632866"/>
                    <a:pt x="2123890" y="636770"/>
                    <a:pt x="2121012" y="639648"/>
                  </a:cubicBezTo>
                  <a:cubicBezTo>
                    <a:pt x="2118133" y="642527"/>
                    <a:pt x="2114229" y="644144"/>
                    <a:pt x="2110158" y="644144"/>
                  </a:cubicBezTo>
                  <a:lnTo>
                    <a:pt x="15349" y="644144"/>
                  </a:lnTo>
                  <a:cubicBezTo>
                    <a:pt x="11278" y="644144"/>
                    <a:pt x="7374" y="642527"/>
                    <a:pt x="4496" y="639648"/>
                  </a:cubicBezTo>
                  <a:cubicBezTo>
                    <a:pt x="1617" y="636770"/>
                    <a:pt x="0" y="632866"/>
                    <a:pt x="0" y="628795"/>
                  </a:cubicBezTo>
                  <a:lnTo>
                    <a:pt x="0" y="15349"/>
                  </a:lnTo>
                  <a:cubicBezTo>
                    <a:pt x="0" y="11278"/>
                    <a:pt x="1617" y="7374"/>
                    <a:pt x="4496" y="4496"/>
                  </a:cubicBezTo>
                  <a:cubicBezTo>
                    <a:pt x="7374" y="1617"/>
                    <a:pt x="11278" y="0"/>
                    <a:pt x="15349" y="0"/>
                  </a:cubicBezTo>
                  <a:lnTo>
                    <a:pt x="2110158" y="0"/>
                  </a:lnTo>
                  <a:cubicBezTo>
                    <a:pt x="2114229" y="0"/>
                    <a:pt x="2118133" y="1617"/>
                    <a:pt x="2121012" y="4496"/>
                  </a:cubicBezTo>
                  <a:cubicBezTo>
                    <a:pt x="2123890" y="7374"/>
                    <a:pt x="2125507" y="11278"/>
                    <a:pt x="2125507" y="15349"/>
                  </a:cubicBezTo>
                  <a:close/>
                </a:path>
              </a:pathLst>
            </a:custGeom>
            <a:solidFill>
              <a:srgbClr val="FFFFFF"/>
            </a:solidFill>
          </p:spPr>
          <p:txBody>
            <a:bodyPr/>
            <a:lstStyle/>
            <a:p>
              <a:endParaRPr lang="en-US"/>
            </a:p>
          </p:txBody>
        </p:sp>
        <p:sp>
          <p:nvSpPr>
            <p:cNvPr id="6" name="TextBox 6"/>
            <p:cNvSpPr txBox="1"/>
            <p:nvPr/>
          </p:nvSpPr>
          <p:spPr>
            <a:xfrm>
              <a:off x="0" y="-47625"/>
              <a:ext cx="2125507" cy="691769"/>
            </a:xfrm>
            <a:prstGeom prst="rect">
              <a:avLst/>
            </a:prstGeom>
          </p:spPr>
          <p:txBody>
            <a:bodyPr lIns="50800" tIns="50800" rIns="50800" bIns="50800" rtlCol="0" anchor="ctr"/>
            <a:lstStyle/>
            <a:p>
              <a:pPr algn="ctr">
                <a:lnSpc>
                  <a:spcPts val="3220"/>
                </a:lnSpc>
              </a:pPr>
              <a:endParaRPr/>
            </a:p>
          </p:txBody>
        </p:sp>
      </p:grpSp>
      <p:sp>
        <p:nvSpPr>
          <p:cNvPr id="7" name="Freeform 7"/>
          <p:cNvSpPr/>
          <p:nvPr/>
        </p:nvSpPr>
        <p:spPr>
          <a:xfrm>
            <a:off x="9543318" y="3493007"/>
            <a:ext cx="8194767" cy="1650493"/>
          </a:xfrm>
          <a:custGeom>
            <a:avLst/>
            <a:gdLst/>
            <a:ahLst/>
            <a:cxnLst/>
            <a:rect l="l" t="t" r="r" b="b"/>
            <a:pathLst>
              <a:path w="8194767" h="1650493">
                <a:moveTo>
                  <a:pt x="0" y="0"/>
                </a:moveTo>
                <a:lnTo>
                  <a:pt x="8194768" y="0"/>
                </a:lnTo>
                <a:lnTo>
                  <a:pt x="8194768" y="1650493"/>
                </a:lnTo>
                <a:lnTo>
                  <a:pt x="0" y="1650493"/>
                </a:lnTo>
                <a:lnTo>
                  <a:pt x="0" y="0"/>
                </a:lnTo>
                <a:close/>
              </a:path>
            </a:pathLst>
          </a:custGeom>
          <a:blipFill>
            <a:blip>
              <a:extLst>
                <a:ext uri="{96DAC541-7B7A-43D3-8B79-37D633B846F1}">
                  <asvg:svgBlip xmlns:asvg="http://schemas.microsoft.com/office/drawing/2016/SVG/main" r:embed="rId2"/>
                </a:ext>
              </a:extLst>
            </a:blip>
            <a:stretch>
              <a:fillRect l="-4281" t="-581017" r="-90297" b="-960010"/>
            </a:stretch>
          </a:blipFill>
        </p:spPr>
        <p:txBody>
          <a:bodyPr/>
          <a:lstStyle/>
          <a:p>
            <a:endParaRPr lang="en-US"/>
          </a:p>
        </p:txBody>
      </p:sp>
      <p:sp>
        <p:nvSpPr>
          <p:cNvPr id="8" name="Freeform 8"/>
          <p:cNvSpPr/>
          <p:nvPr/>
        </p:nvSpPr>
        <p:spPr>
          <a:xfrm>
            <a:off x="12186237" y="5617665"/>
            <a:ext cx="4243061" cy="4158200"/>
          </a:xfrm>
          <a:custGeom>
            <a:avLst/>
            <a:gdLst/>
            <a:ahLst/>
            <a:cxnLst/>
            <a:rect l="l" t="t" r="r" b="b"/>
            <a:pathLst>
              <a:path w="4243061" h="4158200">
                <a:moveTo>
                  <a:pt x="0" y="0"/>
                </a:moveTo>
                <a:lnTo>
                  <a:pt x="4243062" y="0"/>
                </a:lnTo>
                <a:lnTo>
                  <a:pt x="4243062" y="4158200"/>
                </a:lnTo>
                <a:lnTo>
                  <a:pt x="0" y="41582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Freeform 2"/>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sp>
        <p:nvSpPr>
          <p:cNvPr id="3" name="Freeform 3"/>
          <p:cNvSpPr/>
          <p:nvPr/>
        </p:nvSpPr>
        <p:spPr>
          <a:xfrm rot="-738621">
            <a:off x="658424" y="6675048"/>
            <a:ext cx="3838934" cy="3274291"/>
          </a:xfrm>
          <a:custGeom>
            <a:avLst/>
            <a:gdLst/>
            <a:ahLst/>
            <a:cxnLst/>
            <a:rect l="l" t="t" r="r" b="b"/>
            <a:pathLst>
              <a:path w="3838934" h="3274291">
                <a:moveTo>
                  <a:pt x="0" y="0"/>
                </a:moveTo>
                <a:lnTo>
                  <a:pt x="3838934" y="0"/>
                </a:lnTo>
                <a:lnTo>
                  <a:pt x="3838934" y="3274291"/>
                </a:lnTo>
                <a:lnTo>
                  <a:pt x="0" y="327429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2577891" y="7518380"/>
            <a:ext cx="13043550" cy="1205865"/>
          </a:xfrm>
          <a:prstGeom prst="rect">
            <a:avLst/>
          </a:prstGeom>
        </p:spPr>
        <p:txBody>
          <a:bodyPr lIns="0" tIns="0" rIns="0" bIns="0" rtlCol="0" anchor="t">
            <a:spAutoFit/>
          </a:bodyPr>
          <a:lstStyle/>
          <a:p>
            <a:pPr algn="ctr">
              <a:lnSpc>
                <a:spcPts val="4829"/>
              </a:lnSpc>
            </a:pPr>
            <a:r>
              <a:rPr lang="en-US" sz="3499">
                <a:solidFill>
                  <a:srgbClr val="333333"/>
                </a:solidFill>
                <a:latin typeface="Montserrat"/>
                <a:ea typeface="Montserrat"/>
                <a:cs typeface="Montserrat"/>
                <a:sym typeface="Montserrat"/>
              </a:rPr>
              <a:t>Fall: December 1, 2025</a:t>
            </a:r>
          </a:p>
          <a:p>
            <a:pPr algn="ctr">
              <a:lnSpc>
                <a:spcPts val="4829"/>
              </a:lnSpc>
            </a:pPr>
            <a:r>
              <a:rPr lang="en-US" sz="3499">
                <a:solidFill>
                  <a:srgbClr val="333333"/>
                </a:solidFill>
                <a:latin typeface="Montserrat"/>
                <a:ea typeface="Montserrat"/>
                <a:cs typeface="Montserrat"/>
                <a:sym typeface="Montserrat"/>
              </a:rPr>
              <a:t>Spring: March 1, 2026</a:t>
            </a:r>
          </a:p>
        </p:txBody>
      </p:sp>
      <p:sp>
        <p:nvSpPr>
          <p:cNvPr id="5" name="TextBox 5"/>
          <p:cNvSpPr txBox="1"/>
          <p:nvPr/>
        </p:nvSpPr>
        <p:spPr>
          <a:xfrm>
            <a:off x="2666559" y="5326943"/>
            <a:ext cx="13043550" cy="1857757"/>
          </a:xfrm>
          <a:prstGeom prst="rect">
            <a:avLst/>
          </a:prstGeom>
        </p:spPr>
        <p:txBody>
          <a:bodyPr lIns="0" tIns="0" rIns="0" bIns="0" rtlCol="0" anchor="t">
            <a:spAutoFit/>
          </a:bodyPr>
          <a:lstStyle/>
          <a:p>
            <a:pPr algn="ctr">
              <a:lnSpc>
                <a:spcPts val="7451"/>
              </a:lnSpc>
            </a:pPr>
            <a:r>
              <a:rPr lang="en-US" sz="5399" b="1">
                <a:solidFill>
                  <a:srgbClr val="333333"/>
                </a:solidFill>
                <a:latin typeface="Montserrat Bold"/>
                <a:ea typeface="Montserrat Bold"/>
                <a:cs typeface="Montserrat Bold"/>
                <a:sym typeface="Montserrat Bold"/>
              </a:rPr>
              <a:t>Chapter Annual Submission (Formally 7a) Deadline</a:t>
            </a:r>
          </a:p>
        </p:txBody>
      </p:sp>
      <p:sp>
        <p:nvSpPr>
          <p:cNvPr id="6" name="TextBox 6"/>
          <p:cNvSpPr txBox="1"/>
          <p:nvPr/>
        </p:nvSpPr>
        <p:spPr>
          <a:xfrm>
            <a:off x="1976488" y="2970685"/>
            <a:ext cx="15216239" cy="1205865"/>
          </a:xfrm>
          <a:prstGeom prst="rect">
            <a:avLst/>
          </a:prstGeom>
        </p:spPr>
        <p:txBody>
          <a:bodyPr lIns="0" tIns="0" rIns="0" bIns="0" rtlCol="0" anchor="t">
            <a:spAutoFit/>
          </a:bodyPr>
          <a:lstStyle/>
          <a:p>
            <a:pPr algn="ctr">
              <a:lnSpc>
                <a:spcPts val="4829"/>
              </a:lnSpc>
            </a:pPr>
            <a:r>
              <a:rPr lang="en-US" sz="3499" u="sng">
                <a:solidFill>
                  <a:srgbClr val="333333"/>
                </a:solidFill>
                <a:latin typeface="Montserrat"/>
                <a:ea typeface="Montserrat"/>
                <a:cs typeface="Montserrat"/>
                <a:sym typeface="Montserrat"/>
                <a:hlinkClick r:id="rId5" tooltip="https://cte.azed.gov/CareerandTechnicalStudentOrganization"/>
              </a:rPr>
              <a:t>CTE Data Portal</a:t>
            </a:r>
          </a:p>
          <a:p>
            <a:pPr algn="ctr">
              <a:lnSpc>
                <a:spcPts val="4829"/>
              </a:lnSpc>
            </a:pPr>
            <a:r>
              <a:rPr lang="en-US" sz="3499">
                <a:solidFill>
                  <a:srgbClr val="333333"/>
                </a:solidFill>
                <a:latin typeface="Montserrat"/>
                <a:ea typeface="Montserrat"/>
                <a:cs typeface="Montserrat"/>
                <a:sym typeface="Montserrat"/>
              </a:rPr>
              <a:t>azed.gov → ADEConnect → Applications → CTE Data Portal → CTSO</a:t>
            </a:r>
          </a:p>
        </p:txBody>
      </p:sp>
      <p:sp>
        <p:nvSpPr>
          <p:cNvPr id="7" name="TextBox 7"/>
          <p:cNvSpPr txBox="1"/>
          <p:nvPr/>
        </p:nvSpPr>
        <p:spPr>
          <a:xfrm>
            <a:off x="1976488" y="1567031"/>
            <a:ext cx="15092312" cy="892424"/>
          </a:xfrm>
          <a:prstGeom prst="rect">
            <a:avLst/>
          </a:prstGeom>
        </p:spPr>
        <p:txBody>
          <a:bodyPr wrap="square" lIns="0" tIns="0" rIns="0" bIns="0" rtlCol="0" anchor="t">
            <a:spAutoFit/>
          </a:bodyPr>
          <a:lstStyle/>
          <a:p>
            <a:pPr algn="ctr">
              <a:lnSpc>
                <a:spcPts val="7451"/>
              </a:lnSpc>
            </a:pPr>
            <a:r>
              <a:rPr lang="en-US" sz="5399" b="1" dirty="0">
                <a:solidFill>
                  <a:srgbClr val="333333"/>
                </a:solidFill>
                <a:latin typeface="Montserrat Bold"/>
                <a:ea typeface="Montserrat Bold"/>
                <a:cs typeface="Montserrat Bold"/>
                <a:sym typeface="Montserrat Bold"/>
              </a:rPr>
              <a:t>Annual Chapter Submission Location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2621625" y="4492745"/>
            <a:ext cx="13043550" cy="3034666"/>
          </a:xfrm>
          <a:prstGeom prst="rect">
            <a:avLst/>
          </a:prstGeom>
        </p:spPr>
        <p:txBody>
          <a:bodyPr lIns="0" tIns="0" rIns="0" bIns="0" rtlCol="0" anchor="t">
            <a:spAutoFit/>
          </a:bodyPr>
          <a:lstStyle/>
          <a:p>
            <a:pPr algn="ctr">
              <a:lnSpc>
                <a:spcPts val="4829"/>
              </a:lnSpc>
            </a:pPr>
            <a:r>
              <a:rPr lang="en-US" sz="3499">
                <a:solidFill>
                  <a:srgbClr val="333333"/>
                </a:solidFill>
                <a:latin typeface="Montserrat"/>
                <a:ea typeface="Montserrat"/>
                <a:cs typeface="Montserrat"/>
                <a:sym typeface="Montserrat"/>
              </a:rPr>
              <a:t>Julie Ellis</a:t>
            </a:r>
          </a:p>
          <a:p>
            <a:pPr algn="ctr">
              <a:lnSpc>
                <a:spcPts val="4829"/>
              </a:lnSpc>
            </a:pPr>
            <a:r>
              <a:rPr lang="en-US" sz="3499">
                <a:solidFill>
                  <a:srgbClr val="333333"/>
                </a:solidFill>
                <a:latin typeface="Montserrat"/>
                <a:ea typeface="Montserrat"/>
                <a:cs typeface="Montserrat"/>
                <a:sym typeface="Montserrat"/>
              </a:rPr>
              <a:t>julie.ellis@azed.gov</a:t>
            </a:r>
          </a:p>
          <a:p>
            <a:pPr algn="ctr">
              <a:lnSpc>
                <a:spcPts val="4829"/>
              </a:lnSpc>
            </a:pPr>
            <a:endParaRPr lang="en-US" sz="3499">
              <a:solidFill>
                <a:srgbClr val="333333"/>
              </a:solidFill>
              <a:latin typeface="Montserrat"/>
              <a:ea typeface="Montserrat"/>
              <a:cs typeface="Montserrat"/>
              <a:sym typeface="Montserrat"/>
            </a:endParaRPr>
          </a:p>
          <a:p>
            <a:pPr algn="ctr">
              <a:lnSpc>
                <a:spcPts val="4829"/>
              </a:lnSpc>
            </a:pPr>
            <a:r>
              <a:rPr lang="en-US" sz="3499">
                <a:solidFill>
                  <a:srgbClr val="333333"/>
                </a:solidFill>
                <a:latin typeface="Montserrat"/>
                <a:ea typeface="Montserrat"/>
                <a:cs typeface="Montserrat"/>
                <a:sym typeface="Montserrat"/>
              </a:rPr>
              <a:t>Megan Victory</a:t>
            </a:r>
          </a:p>
          <a:p>
            <a:pPr algn="ctr">
              <a:lnSpc>
                <a:spcPts val="4829"/>
              </a:lnSpc>
            </a:pPr>
            <a:r>
              <a:rPr lang="en-US" sz="3499">
                <a:solidFill>
                  <a:srgbClr val="333333"/>
                </a:solidFill>
                <a:latin typeface="Montserrat"/>
                <a:ea typeface="Montserrat"/>
                <a:cs typeface="Montserrat"/>
                <a:sym typeface="Montserrat"/>
              </a:rPr>
              <a:t>megan.victory@azed.gov</a:t>
            </a:r>
          </a:p>
        </p:txBody>
      </p:sp>
      <p:sp>
        <p:nvSpPr>
          <p:cNvPr id="3" name="TextBox 3"/>
          <p:cNvSpPr txBox="1"/>
          <p:nvPr/>
        </p:nvSpPr>
        <p:spPr>
          <a:xfrm>
            <a:off x="2621625" y="2689173"/>
            <a:ext cx="13043550" cy="914782"/>
          </a:xfrm>
          <a:prstGeom prst="rect">
            <a:avLst/>
          </a:prstGeom>
        </p:spPr>
        <p:txBody>
          <a:bodyPr lIns="0" tIns="0" rIns="0" bIns="0" rtlCol="0" anchor="t">
            <a:spAutoFit/>
          </a:bodyPr>
          <a:lstStyle/>
          <a:p>
            <a:pPr algn="ctr">
              <a:lnSpc>
                <a:spcPts val="7451"/>
              </a:lnSpc>
            </a:pPr>
            <a:r>
              <a:rPr lang="en-US" sz="5399" b="1">
                <a:solidFill>
                  <a:srgbClr val="333333"/>
                </a:solidFill>
                <a:latin typeface="Montserrat Bold"/>
                <a:ea typeface="Montserrat Bold"/>
                <a:cs typeface="Montserrat Bold"/>
                <a:sym typeface="Montserrat Bold"/>
              </a:rPr>
              <a:t>For any questions:</a:t>
            </a:r>
          </a:p>
        </p:txBody>
      </p:sp>
      <p:sp>
        <p:nvSpPr>
          <p:cNvPr id="4" name="Freeform 4"/>
          <p:cNvSpPr/>
          <p:nvPr/>
        </p:nvSpPr>
        <p:spPr>
          <a:xfrm>
            <a:off x="17183100" y="9191625"/>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2126400" y="367619"/>
            <a:ext cx="15238950" cy="847725"/>
          </a:xfrm>
          <a:prstGeom prst="rect">
            <a:avLst/>
          </a:prstGeom>
        </p:spPr>
        <p:txBody>
          <a:bodyPr lIns="0" tIns="0" rIns="0" bIns="0" rtlCol="0" anchor="t">
            <a:spAutoFit/>
          </a:bodyPr>
          <a:lstStyle/>
          <a:p>
            <a:pPr algn="l">
              <a:lnSpc>
                <a:spcPts val="6719"/>
              </a:lnSpc>
            </a:pPr>
            <a:r>
              <a:rPr lang="en-US" sz="5599" b="1">
                <a:solidFill>
                  <a:srgbClr val="333333"/>
                </a:solidFill>
                <a:latin typeface="Montserrat Bold"/>
                <a:ea typeface="Montserrat Bold"/>
                <a:cs typeface="Montserrat Bold"/>
                <a:sym typeface="Montserrat Bold"/>
              </a:rPr>
              <a:t>Frequently Asked Questions</a:t>
            </a:r>
          </a:p>
        </p:txBody>
      </p:sp>
      <p:sp>
        <p:nvSpPr>
          <p:cNvPr id="3" name="TextBox 3"/>
          <p:cNvSpPr txBox="1"/>
          <p:nvPr/>
        </p:nvSpPr>
        <p:spPr>
          <a:xfrm>
            <a:off x="2622225" y="2157176"/>
            <a:ext cx="14083290" cy="945642"/>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This form serves as a central submission place for all chapter documents. This is an </a:t>
            </a:r>
            <a:r>
              <a:rPr lang="en-US" sz="2799" b="1">
                <a:solidFill>
                  <a:srgbClr val="333333"/>
                </a:solidFill>
                <a:latin typeface="Montserrat Bold"/>
                <a:ea typeface="Montserrat Bold"/>
                <a:cs typeface="Montserrat Bold"/>
                <a:sym typeface="Montserrat Bold"/>
              </a:rPr>
              <a:t>annual</a:t>
            </a:r>
            <a:r>
              <a:rPr lang="en-US" sz="2799">
                <a:solidFill>
                  <a:srgbClr val="333333"/>
                </a:solidFill>
                <a:latin typeface="Montserrat"/>
                <a:ea typeface="Montserrat"/>
                <a:cs typeface="Montserrat"/>
                <a:sym typeface="Montserrat"/>
              </a:rPr>
              <a:t> submission, not just when your CTE program is being monitored.</a:t>
            </a:r>
          </a:p>
        </p:txBody>
      </p:sp>
      <p:sp>
        <p:nvSpPr>
          <p:cNvPr id="4" name="TextBox 4"/>
          <p:cNvSpPr txBox="1"/>
          <p:nvPr/>
        </p:nvSpPr>
        <p:spPr>
          <a:xfrm>
            <a:off x="2622225" y="4285829"/>
            <a:ext cx="14886725" cy="1917192"/>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One requirement of membership for each CTSO is to have each of these documents on file with ADE each year. Additionally, if the chapter or district misplaces their files, we have recent uploads for each of the compliance documents, ultimately helping YOU as an advisor.</a:t>
            </a:r>
          </a:p>
        </p:txBody>
      </p:sp>
      <p:sp>
        <p:nvSpPr>
          <p:cNvPr id="5" name="TextBox 5"/>
          <p:cNvSpPr txBox="1"/>
          <p:nvPr/>
        </p:nvSpPr>
        <p:spPr>
          <a:xfrm>
            <a:off x="2622225" y="7451295"/>
            <a:ext cx="14886725" cy="2402967"/>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CTSO advisors have to submit this form for each CTSO they advise or serve as a co-advisor. For example, if you are the DECA and HOSA advisor, you will need to submit this form for both your DECA chapter and HOSA chapter. If the FCCLA chapter has both Culinary and Early Childhood Education, the form only has to be submitted once</a:t>
            </a:r>
          </a:p>
        </p:txBody>
      </p:sp>
      <p:sp>
        <p:nvSpPr>
          <p:cNvPr id="6" name="TextBox 6"/>
          <p:cNvSpPr txBox="1"/>
          <p:nvPr/>
        </p:nvSpPr>
        <p:spPr>
          <a:xfrm>
            <a:off x="2126400" y="1405844"/>
            <a:ext cx="13043550" cy="637032"/>
          </a:xfrm>
          <a:prstGeom prst="rect">
            <a:avLst/>
          </a:prstGeom>
        </p:spPr>
        <p:txBody>
          <a:bodyPr lIns="0" tIns="0" rIns="0" bIns="0" rtlCol="0" anchor="t">
            <a:spAutoFit/>
          </a:bodyPr>
          <a:lstStyle/>
          <a:p>
            <a:pPr algn="l">
              <a:lnSpc>
                <a:spcPts val="5244"/>
              </a:lnSpc>
            </a:pPr>
            <a:r>
              <a:rPr lang="en-US" sz="3800" b="1">
                <a:solidFill>
                  <a:srgbClr val="333333"/>
                </a:solidFill>
                <a:latin typeface="Montserrat Bold"/>
                <a:ea typeface="Montserrat Bold"/>
                <a:cs typeface="Montserrat Bold"/>
                <a:sym typeface="Montserrat Bold"/>
              </a:rPr>
              <a:t>What is this form?</a:t>
            </a:r>
          </a:p>
        </p:txBody>
      </p:sp>
      <p:sp>
        <p:nvSpPr>
          <p:cNvPr id="7" name="TextBox 7"/>
          <p:cNvSpPr txBox="1"/>
          <p:nvPr/>
        </p:nvSpPr>
        <p:spPr>
          <a:xfrm>
            <a:off x="2126400" y="3534497"/>
            <a:ext cx="13043550" cy="637032"/>
          </a:xfrm>
          <a:prstGeom prst="rect">
            <a:avLst/>
          </a:prstGeom>
        </p:spPr>
        <p:txBody>
          <a:bodyPr lIns="0" tIns="0" rIns="0" bIns="0" rtlCol="0" anchor="t">
            <a:spAutoFit/>
          </a:bodyPr>
          <a:lstStyle/>
          <a:p>
            <a:pPr algn="l">
              <a:lnSpc>
                <a:spcPts val="5244"/>
              </a:lnSpc>
            </a:pPr>
            <a:r>
              <a:rPr lang="en-US" sz="3800" b="1">
                <a:solidFill>
                  <a:srgbClr val="333333"/>
                </a:solidFill>
                <a:latin typeface="Montserrat Bold"/>
                <a:ea typeface="Montserrat Bold"/>
                <a:cs typeface="Montserrat Bold"/>
                <a:sym typeface="Montserrat Bold"/>
              </a:rPr>
              <a:t>Why do we have to submit every year?</a:t>
            </a:r>
          </a:p>
        </p:txBody>
      </p:sp>
      <p:sp>
        <p:nvSpPr>
          <p:cNvPr id="8" name="TextBox 8"/>
          <p:cNvSpPr txBox="1"/>
          <p:nvPr/>
        </p:nvSpPr>
        <p:spPr>
          <a:xfrm>
            <a:off x="2245973" y="6747588"/>
            <a:ext cx="13043550" cy="637032"/>
          </a:xfrm>
          <a:prstGeom prst="rect">
            <a:avLst/>
          </a:prstGeom>
        </p:spPr>
        <p:txBody>
          <a:bodyPr lIns="0" tIns="0" rIns="0" bIns="0" rtlCol="0" anchor="t">
            <a:spAutoFit/>
          </a:bodyPr>
          <a:lstStyle/>
          <a:p>
            <a:pPr algn="l">
              <a:lnSpc>
                <a:spcPts val="5244"/>
              </a:lnSpc>
            </a:pPr>
            <a:r>
              <a:rPr lang="en-US" sz="3800" b="1">
                <a:solidFill>
                  <a:srgbClr val="333333"/>
                </a:solidFill>
                <a:latin typeface="Montserrat Bold"/>
                <a:ea typeface="Montserrat Bold"/>
                <a:cs typeface="Montserrat Bold"/>
                <a:sym typeface="Montserrat Bold"/>
              </a:rPr>
              <a:t>Who has to submit to this form?</a:t>
            </a:r>
          </a:p>
        </p:txBody>
      </p:sp>
      <p:sp>
        <p:nvSpPr>
          <p:cNvPr id="9" name="Freeform 9"/>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grpSp>
        <p:nvGrpSpPr>
          <p:cNvPr id="10" name="Group 10"/>
          <p:cNvGrpSpPr/>
          <p:nvPr/>
        </p:nvGrpSpPr>
        <p:grpSpPr>
          <a:xfrm rot="44018">
            <a:off x="452737" y="1882273"/>
            <a:ext cx="632662" cy="823702"/>
            <a:chOff x="0" y="0"/>
            <a:chExt cx="812800" cy="1058235"/>
          </a:xfrm>
        </p:grpSpPr>
        <p:sp>
          <p:nvSpPr>
            <p:cNvPr id="11" name="Freeform 11"/>
            <p:cNvSpPr/>
            <p:nvPr/>
          </p:nvSpPr>
          <p:spPr>
            <a:xfrm>
              <a:off x="0" y="0"/>
              <a:ext cx="812800" cy="1058235"/>
            </a:xfrm>
            <a:custGeom>
              <a:avLst/>
              <a:gdLst/>
              <a:ahLst/>
              <a:cxnLst/>
              <a:rect l="l" t="t" r="r" b="b"/>
              <a:pathLst>
                <a:path w="812800" h="1058235">
                  <a:moveTo>
                    <a:pt x="406400" y="0"/>
                  </a:moveTo>
                  <a:cubicBezTo>
                    <a:pt x="181951" y="0"/>
                    <a:pt x="0" y="236894"/>
                    <a:pt x="0" y="529117"/>
                  </a:cubicBezTo>
                  <a:cubicBezTo>
                    <a:pt x="0" y="821341"/>
                    <a:pt x="181951" y="1058235"/>
                    <a:pt x="406400" y="1058235"/>
                  </a:cubicBezTo>
                  <a:cubicBezTo>
                    <a:pt x="630849" y="1058235"/>
                    <a:pt x="812800" y="821341"/>
                    <a:pt x="812800" y="529117"/>
                  </a:cubicBezTo>
                  <a:cubicBezTo>
                    <a:pt x="812800" y="236894"/>
                    <a:pt x="630849" y="0"/>
                    <a:pt x="406400" y="0"/>
                  </a:cubicBezTo>
                  <a:close/>
                </a:path>
              </a:pathLst>
            </a:custGeom>
            <a:solidFill>
              <a:srgbClr val="122359"/>
            </a:solidFill>
          </p:spPr>
          <p:txBody>
            <a:bodyPr/>
            <a:lstStyle/>
            <a:p>
              <a:endParaRPr lang="en-US"/>
            </a:p>
          </p:txBody>
        </p:sp>
        <p:sp>
          <p:nvSpPr>
            <p:cNvPr id="12" name="TextBox 12"/>
            <p:cNvSpPr txBox="1"/>
            <p:nvPr/>
          </p:nvSpPr>
          <p:spPr>
            <a:xfrm>
              <a:off x="76200" y="51585"/>
              <a:ext cx="660400" cy="907441"/>
            </a:xfrm>
            <a:prstGeom prst="rect">
              <a:avLst/>
            </a:prstGeom>
          </p:spPr>
          <p:txBody>
            <a:bodyPr lIns="50800" tIns="50800" rIns="50800" bIns="50800" rtlCol="0" anchor="ctr"/>
            <a:lstStyle/>
            <a:p>
              <a:pPr marL="0" lvl="0" indent="0" algn="ctr">
                <a:lnSpc>
                  <a:spcPts val="3779"/>
                </a:lnSpc>
                <a:spcBef>
                  <a:spcPct val="0"/>
                </a:spcBef>
              </a:pPr>
              <a:endParaRPr/>
            </a:p>
          </p:txBody>
        </p:sp>
      </p:grpSp>
      <p:grpSp>
        <p:nvGrpSpPr>
          <p:cNvPr id="13" name="Group 13"/>
          <p:cNvGrpSpPr/>
          <p:nvPr/>
        </p:nvGrpSpPr>
        <p:grpSpPr>
          <a:xfrm>
            <a:off x="452737" y="4735083"/>
            <a:ext cx="632662" cy="823702"/>
            <a:chOff x="0" y="0"/>
            <a:chExt cx="812800" cy="1058235"/>
          </a:xfrm>
        </p:grpSpPr>
        <p:sp>
          <p:nvSpPr>
            <p:cNvPr id="14" name="Freeform 14"/>
            <p:cNvSpPr/>
            <p:nvPr/>
          </p:nvSpPr>
          <p:spPr>
            <a:xfrm>
              <a:off x="0" y="0"/>
              <a:ext cx="812800" cy="1058235"/>
            </a:xfrm>
            <a:custGeom>
              <a:avLst/>
              <a:gdLst/>
              <a:ahLst/>
              <a:cxnLst/>
              <a:rect l="l" t="t" r="r" b="b"/>
              <a:pathLst>
                <a:path w="812800" h="1058235">
                  <a:moveTo>
                    <a:pt x="406400" y="0"/>
                  </a:moveTo>
                  <a:cubicBezTo>
                    <a:pt x="181951" y="0"/>
                    <a:pt x="0" y="236894"/>
                    <a:pt x="0" y="529117"/>
                  </a:cubicBezTo>
                  <a:cubicBezTo>
                    <a:pt x="0" y="821341"/>
                    <a:pt x="181951" y="1058235"/>
                    <a:pt x="406400" y="1058235"/>
                  </a:cubicBezTo>
                  <a:cubicBezTo>
                    <a:pt x="630849" y="1058235"/>
                    <a:pt x="812800" y="821341"/>
                    <a:pt x="812800" y="529117"/>
                  </a:cubicBezTo>
                  <a:cubicBezTo>
                    <a:pt x="812800" y="236894"/>
                    <a:pt x="630849" y="0"/>
                    <a:pt x="406400" y="0"/>
                  </a:cubicBezTo>
                  <a:close/>
                </a:path>
              </a:pathLst>
            </a:custGeom>
            <a:solidFill>
              <a:srgbClr val="3C6198"/>
            </a:solidFill>
          </p:spPr>
          <p:txBody>
            <a:bodyPr/>
            <a:lstStyle/>
            <a:p>
              <a:endParaRPr lang="en-US"/>
            </a:p>
          </p:txBody>
        </p:sp>
        <p:sp>
          <p:nvSpPr>
            <p:cNvPr id="15" name="TextBox 15"/>
            <p:cNvSpPr txBox="1"/>
            <p:nvPr/>
          </p:nvSpPr>
          <p:spPr>
            <a:xfrm>
              <a:off x="76200" y="51585"/>
              <a:ext cx="660400" cy="907441"/>
            </a:xfrm>
            <a:prstGeom prst="rect">
              <a:avLst/>
            </a:prstGeom>
          </p:spPr>
          <p:txBody>
            <a:bodyPr lIns="50800" tIns="50800" rIns="50800" bIns="50800" rtlCol="0" anchor="ctr"/>
            <a:lstStyle/>
            <a:p>
              <a:pPr marL="0" lvl="0" indent="0" algn="ctr">
                <a:lnSpc>
                  <a:spcPts val="3779"/>
                </a:lnSpc>
                <a:spcBef>
                  <a:spcPct val="0"/>
                </a:spcBef>
              </a:pPr>
              <a:endParaRPr/>
            </a:p>
          </p:txBody>
        </p:sp>
      </p:grpSp>
      <p:grpSp>
        <p:nvGrpSpPr>
          <p:cNvPr id="16" name="Group 16"/>
          <p:cNvGrpSpPr/>
          <p:nvPr/>
        </p:nvGrpSpPr>
        <p:grpSpPr>
          <a:xfrm>
            <a:off x="452737" y="7557401"/>
            <a:ext cx="632662" cy="823702"/>
            <a:chOff x="0" y="0"/>
            <a:chExt cx="812800" cy="1058235"/>
          </a:xfrm>
        </p:grpSpPr>
        <p:sp>
          <p:nvSpPr>
            <p:cNvPr id="17" name="Freeform 17"/>
            <p:cNvSpPr/>
            <p:nvPr/>
          </p:nvSpPr>
          <p:spPr>
            <a:xfrm>
              <a:off x="0" y="0"/>
              <a:ext cx="812800" cy="1058235"/>
            </a:xfrm>
            <a:custGeom>
              <a:avLst/>
              <a:gdLst/>
              <a:ahLst/>
              <a:cxnLst/>
              <a:rect l="l" t="t" r="r" b="b"/>
              <a:pathLst>
                <a:path w="812800" h="1058235">
                  <a:moveTo>
                    <a:pt x="406400" y="0"/>
                  </a:moveTo>
                  <a:cubicBezTo>
                    <a:pt x="181951" y="0"/>
                    <a:pt x="0" y="236894"/>
                    <a:pt x="0" y="529117"/>
                  </a:cubicBezTo>
                  <a:cubicBezTo>
                    <a:pt x="0" y="821341"/>
                    <a:pt x="181951" y="1058235"/>
                    <a:pt x="406400" y="1058235"/>
                  </a:cubicBezTo>
                  <a:cubicBezTo>
                    <a:pt x="630849" y="1058235"/>
                    <a:pt x="812800" y="821341"/>
                    <a:pt x="812800" y="529117"/>
                  </a:cubicBezTo>
                  <a:cubicBezTo>
                    <a:pt x="812800" y="236894"/>
                    <a:pt x="630849" y="0"/>
                    <a:pt x="406400" y="0"/>
                  </a:cubicBezTo>
                  <a:close/>
                </a:path>
              </a:pathLst>
            </a:custGeom>
            <a:solidFill>
              <a:srgbClr val="BEC8D9"/>
            </a:solidFill>
          </p:spPr>
          <p:txBody>
            <a:bodyPr/>
            <a:lstStyle/>
            <a:p>
              <a:endParaRPr lang="en-US"/>
            </a:p>
          </p:txBody>
        </p:sp>
        <p:sp>
          <p:nvSpPr>
            <p:cNvPr id="18" name="TextBox 18"/>
            <p:cNvSpPr txBox="1"/>
            <p:nvPr/>
          </p:nvSpPr>
          <p:spPr>
            <a:xfrm>
              <a:off x="76200" y="51585"/>
              <a:ext cx="660400" cy="907441"/>
            </a:xfrm>
            <a:prstGeom prst="rect">
              <a:avLst/>
            </a:prstGeom>
          </p:spPr>
          <p:txBody>
            <a:bodyPr lIns="50800" tIns="50800" rIns="50800" bIns="50800" rtlCol="0" anchor="ctr"/>
            <a:lstStyle/>
            <a:p>
              <a:pPr marL="0" lvl="0" indent="0" algn="ctr">
                <a:lnSpc>
                  <a:spcPts val="3779"/>
                </a:lnSpc>
                <a:spcBef>
                  <a:spcPct val="0"/>
                </a:spcBef>
              </a:pPr>
              <a:endParaRPr/>
            </a:p>
          </p:txBody>
        </p:sp>
      </p:grpSp>
      <p:sp>
        <p:nvSpPr>
          <p:cNvPr id="19" name="AutoShape 19"/>
          <p:cNvSpPr/>
          <p:nvPr/>
        </p:nvSpPr>
        <p:spPr>
          <a:xfrm flipV="1">
            <a:off x="1085373" y="2298174"/>
            <a:ext cx="1047409" cy="0"/>
          </a:xfrm>
          <a:prstGeom prst="line">
            <a:avLst/>
          </a:prstGeom>
          <a:ln w="28575" cap="flat">
            <a:solidFill>
              <a:srgbClr val="BEC8D9"/>
            </a:solidFill>
            <a:prstDash val="solid"/>
            <a:headEnd type="none" w="sm" len="sm"/>
            <a:tailEnd type="none" w="sm" len="sm"/>
          </a:ln>
        </p:spPr>
        <p:txBody>
          <a:bodyPr/>
          <a:lstStyle/>
          <a:p>
            <a:endParaRPr lang="en-US"/>
          </a:p>
        </p:txBody>
      </p:sp>
      <p:sp>
        <p:nvSpPr>
          <p:cNvPr id="20" name="AutoShape 20"/>
          <p:cNvSpPr/>
          <p:nvPr/>
        </p:nvSpPr>
        <p:spPr>
          <a:xfrm>
            <a:off x="1085399" y="5146934"/>
            <a:ext cx="1160575" cy="0"/>
          </a:xfrm>
          <a:prstGeom prst="line">
            <a:avLst/>
          </a:prstGeom>
          <a:ln w="28575" cap="flat">
            <a:solidFill>
              <a:srgbClr val="BEC8D9"/>
            </a:solidFill>
            <a:prstDash val="solid"/>
            <a:headEnd type="none" w="sm" len="sm"/>
            <a:tailEnd type="none" w="sm" len="sm"/>
          </a:ln>
        </p:spPr>
        <p:txBody>
          <a:bodyPr/>
          <a:lstStyle/>
          <a:p>
            <a:endParaRPr lang="en-US"/>
          </a:p>
        </p:txBody>
      </p:sp>
      <p:sp>
        <p:nvSpPr>
          <p:cNvPr id="21" name="AutoShape 21"/>
          <p:cNvSpPr/>
          <p:nvPr/>
        </p:nvSpPr>
        <p:spPr>
          <a:xfrm>
            <a:off x="1085399" y="7969252"/>
            <a:ext cx="1062336" cy="0"/>
          </a:xfrm>
          <a:prstGeom prst="line">
            <a:avLst/>
          </a:prstGeom>
          <a:ln w="28575" cap="flat">
            <a:solidFill>
              <a:srgbClr val="BEC8D9"/>
            </a:solidFill>
            <a:prstDash val="solid"/>
            <a:headEnd type="none" w="sm" len="sm"/>
            <a:tailEnd type="none" w="sm" len="sm"/>
          </a:ln>
        </p:spPr>
        <p:txBody>
          <a:bodyPr/>
          <a:lstStyle/>
          <a:p>
            <a:endParaRPr lang="en-US"/>
          </a:p>
        </p:txBody>
      </p:sp>
      <p:grpSp>
        <p:nvGrpSpPr>
          <p:cNvPr id="22" name="Group 22"/>
          <p:cNvGrpSpPr/>
          <p:nvPr/>
        </p:nvGrpSpPr>
        <p:grpSpPr>
          <a:xfrm>
            <a:off x="1515626" y="1472519"/>
            <a:ext cx="270510" cy="2922668"/>
            <a:chOff x="0" y="0"/>
            <a:chExt cx="95235" cy="1028941"/>
          </a:xfrm>
        </p:grpSpPr>
        <p:sp>
          <p:nvSpPr>
            <p:cNvPr id="23" name="Freeform 23"/>
            <p:cNvSpPr/>
            <p:nvPr/>
          </p:nvSpPr>
          <p:spPr>
            <a:xfrm>
              <a:off x="0" y="0"/>
              <a:ext cx="95235" cy="1028941"/>
            </a:xfrm>
            <a:custGeom>
              <a:avLst/>
              <a:gdLst/>
              <a:ahLst/>
              <a:cxnLst/>
              <a:rect l="l" t="t" r="r" b="b"/>
              <a:pathLst>
                <a:path w="95235" h="1028941">
                  <a:moveTo>
                    <a:pt x="47617" y="0"/>
                  </a:moveTo>
                  <a:lnTo>
                    <a:pt x="47617" y="0"/>
                  </a:lnTo>
                  <a:cubicBezTo>
                    <a:pt x="73916" y="0"/>
                    <a:pt x="95235" y="21319"/>
                    <a:pt x="95235" y="47617"/>
                  </a:cubicBezTo>
                  <a:lnTo>
                    <a:pt x="95235" y="981324"/>
                  </a:lnTo>
                  <a:cubicBezTo>
                    <a:pt x="95235" y="1007622"/>
                    <a:pt x="73916" y="1028941"/>
                    <a:pt x="47617" y="1028941"/>
                  </a:cubicBezTo>
                  <a:lnTo>
                    <a:pt x="47617" y="1028941"/>
                  </a:lnTo>
                  <a:cubicBezTo>
                    <a:pt x="21319" y="1028941"/>
                    <a:pt x="0" y="1007622"/>
                    <a:pt x="0" y="981324"/>
                  </a:cubicBezTo>
                  <a:lnTo>
                    <a:pt x="0" y="47617"/>
                  </a:lnTo>
                  <a:cubicBezTo>
                    <a:pt x="0" y="21319"/>
                    <a:pt x="21319" y="0"/>
                    <a:pt x="47617" y="0"/>
                  </a:cubicBezTo>
                  <a:close/>
                </a:path>
              </a:pathLst>
            </a:custGeom>
            <a:solidFill>
              <a:srgbClr val="122359"/>
            </a:solidFill>
          </p:spPr>
          <p:txBody>
            <a:bodyPr/>
            <a:lstStyle/>
            <a:p>
              <a:endParaRPr lang="en-US"/>
            </a:p>
          </p:txBody>
        </p:sp>
        <p:sp>
          <p:nvSpPr>
            <p:cNvPr id="24" name="TextBox 24"/>
            <p:cNvSpPr txBox="1"/>
            <p:nvPr/>
          </p:nvSpPr>
          <p:spPr>
            <a:xfrm>
              <a:off x="0" y="-38100"/>
              <a:ext cx="95235" cy="1067041"/>
            </a:xfrm>
            <a:prstGeom prst="rect">
              <a:avLst/>
            </a:prstGeom>
          </p:spPr>
          <p:txBody>
            <a:bodyPr lIns="50800" tIns="50800" rIns="50800" bIns="50800" rtlCol="0" anchor="ctr"/>
            <a:lstStyle/>
            <a:p>
              <a:pPr marL="0" lvl="0" indent="0" algn="ctr">
                <a:lnSpc>
                  <a:spcPts val="2520"/>
                </a:lnSpc>
                <a:spcBef>
                  <a:spcPct val="0"/>
                </a:spcBef>
              </a:pPr>
              <a:endParaRPr/>
            </a:p>
          </p:txBody>
        </p:sp>
      </p:grpSp>
      <p:grpSp>
        <p:nvGrpSpPr>
          <p:cNvPr id="25" name="Group 25"/>
          <p:cNvGrpSpPr/>
          <p:nvPr/>
        </p:nvGrpSpPr>
        <p:grpSpPr>
          <a:xfrm>
            <a:off x="1515626" y="4136313"/>
            <a:ext cx="270140" cy="2612606"/>
            <a:chOff x="0" y="0"/>
            <a:chExt cx="95104" cy="919782"/>
          </a:xfrm>
        </p:grpSpPr>
        <p:sp>
          <p:nvSpPr>
            <p:cNvPr id="26" name="Freeform 26"/>
            <p:cNvSpPr/>
            <p:nvPr/>
          </p:nvSpPr>
          <p:spPr>
            <a:xfrm>
              <a:off x="0" y="0"/>
              <a:ext cx="95104" cy="919782"/>
            </a:xfrm>
            <a:custGeom>
              <a:avLst/>
              <a:gdLst/>
              <a:ahLst/>
              <a:cxnLst/>
              <a:rect l="l" t="t" r="r" b="b"/>
              <a:pathLst>
                <a:path w="95104" h="919782">
                  <a:moveTo>
                    <a:pt x="47552" y="0"/>
                  </a:moveTo>
                  <a:lnTo>
                    <a:pt x="47552" y="0"/>
                  </a:lnTo>
                  <a:cubicBezTo>
                    <a:pt x="73814" y="0"/>
                    <a:pt x="95104" y="21290"/>
                    <a:pt x="95104" y="47552"/>
                  </a:cubicBezTo>
                  <a:lnTo>
                    <a:pt x="95104" y="872230"/>
                  </a:lnTo>
                  <a:cubicBezTo>
                    <a:pt x="95104" y="898492"/>
                    <a:pt x="73814" y="919782"/>
                    <a:pt x="47552" y="919782"/>
                  </a:cubicBezTo>
                  <a:lnTo>
                    <a:pt x="47552" y="919782"/>
                  </a:lnTo>
                  <a:cubicBezTo>
                    <a:pt x="21290" y="919782"/>
                    <a:pt x="0" y="898492"/>
                    <a:pt x="0" y="872230"/>
                  </a:cubicBezTo>
                  <a:lnTo>
                    <a:pt x="0" y="47552"/>
                  </a:lnTo>
                  <a:cubicBezTo>
                    <a:pt x="0" y="21290"/>
                    <a:pt x="21290" y="0"/>
                    <a:pt x="47552" y="0"/>
                  </a:cubicBezTo>
                  <a:close/>
                </a:path>
              </a:pathLst>
            </a:custGeom>
            <a:solidFill>
              <a:srgbClr val="3C6198"/>
            </a:solidFill>
          </p:spPr>
          <p:txBody>
            <a:bodyPr/>
            <a:lstStyle/>
            <a:p>
              <a:endParaRPr lang="en-US"/>
            </a:p>
          </p:txBody>
        </p:sp>
        <p:sp>
          <p:nvSpPr>
            <p:cNvPr id="27" name="TextBox 27"/>
            <p:cNvSpPr txBox="1"/>
            <p:nvPr/>
          </p:nvSpPr>
          <p:spPr>
            <a:xfrm>
              <a:off x="0" y="-38100"/>
              <a:ext cx="95104" cy="957882"/>
            </a:xfrm>
            <a:prstGeom prst="rect">
              <a:avLst/>
            </a:prstGeom>
          </p:spPr>
          <p:txBody>
            <a:bodyPr lIns="50800" tIns="50800" rIns="50800" bIns="50800" rtlCol="0" anchor="ctr"/>
            <a:lstStyle/>
            <a:p>
              <a:pPr marL="0" lvl="0" indent="0" algn="ctr">
                <a:lnSpc>
                  <a:spcPts val="2520"/>
                </a:lnSpc>
                <a:spcBef>
                  <a:spcPct val="0"/>
                </a:spcBef>
              </a:pPr>
              <a:endParaRPr/>
            </a:p>
          </p:txBody>
        </p:sp>
      </p:grpSp>
      <p:grpSp>
        <p:nvGrpSpPr>
          <p:cNvPr id="28" name="Group 28"/>
          <p:cNvGrpSpPr/>
          <p:nvPr/>
        </p:nvGrpSpPr>
        <p:grpSpPr>
          <a:xfrm>
            <a:off x="1515626" y="6388455"/>
            <a:ext cx="270140" cy="2964131"/>
            <a:chOff x="0" y="0"/>
            <a:chExt cx="95104" cy="1043538"/>
          </a:xfrm>
        </p:grpSpPr>
        <p:sp>
          <p:nvSpPr>
            <p:cNvPr id="29" name="Freeform 29"/>
            <p:cNvSpPr/>
            <p:nvPr/>
          </p:nvSpPr>
          <p:spPr>
            <a:xfrm>
              <a:off x="0" y="0"/>
              <a:ext cx="95104" cy="1043538"/>
            </a:xfrm>
            <a:custGeom>
              <a:avLst/>
              <a:gdLst/>
              <a:ahLst/>
              <a:cxnLst/>
              <a:rect l="l" t="t" r="r" b="b"/>
              <a:pathLst>
                <a:path w="95104" h="1043538">
                  <a:moveTo>
                    <a:pt x="47552" y="0"/>
                  </a:moveTo>
                  <a:lnTo>
                    <a:pt x="47552" y="0"/>
                  </a:lnTo>
                  <a:cubicBezTo>
                    <a:pt x="73814" y="0"/>
                    <a:pt x="95104" y="21290"/>
                    <a:pt x="95104" y="47552"/>
                  </a:cubicBezTo>
                  <a:lnTo>
                    <a:pt x="95104" y="995986"/>
                  </a:lnTo>
                  <a:cubicBezTo>
                    <a:pt x="95104" y="1022249"/>
                    <a:pt x="73814" y="1043538"/>
                    <a:pt x="47552" y="1043538"/>
                  </a:cubicBezTo>
                  <a:lnTo>
                    <a:pt x="47552" y="1043538"/>
                  </a:lnTo>
                  <a:cubicBezTo>
                    <a:pt x="21290" y="1043538"/>
                    <a:pt x="0" y="1022249"/>
                    <a:pt x="0" y="995986"/>
                  </a:cubicBezTo>
                  <a:lnTo>
                    <a:pt x="0" y="47552"/>
                  </a:lnTo>
                  <a:cubicBezTo>
                    <a:pt x="0" y="21290"/>
                    <a:pt x="21290" y="0"/>
                    <a:pt x="47552" y="0"/>
                  </a:cubicBezTo>
                  <a:close/>
                </a:path>
              </a:pathLst>
            </a:custGeom>
            <a:solidFill>
              <a:srgbClr val="BEC8D9"/>
            </a:solidFill>
          </p:spPr>
          <p:txBody>
            <a:bodyPr/>
            <a:lstStyle/>
            <a:p>
              <a:endParaRPr lang="en-US"/>
            </a:p>
          </p:txBody>
        </p:sp>
        <p:sp>
          <p:nvSpPr>
            <p:cNvPr id="30" name="TextBox 30"/>
            <p:cNvSpPr txBox="1"/>
            <p:nvPr/>
          </p:nvSpPr>
          <p:spPr>
            <a:xfrm>
              <a:off x="0" y="-38100"/>
              <a:ext cx="95104" cy="1081638"/>
            </a:xfrm>
            <a:prstGeom prst="rect">
              <a:avLst/>
            </a:prstGeom>
          </p:spPr>
          <p:txBody>
            <a:bodyPr lIns="50800" tIns="50800" rIns="50800" bIns="50800" rtlCol="0" anchor="ctr"/>
            <a:lstStyle/>
            <a:p>
              <a:pPr marL="0" lvl="0" indent="0" algn="ctr">
                <a:lnSpc>
                  <a:spcPts val="2520"/>
                </a:lnSpc>
                <a:spcBef>
                  <a:spcPct val="0"/>
                </a:spcBef>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2026933" y="367619"/>
            <a:ext cx="15238950" cy="847725"/>
          </a:xfrm>
          <a:prstGeom prst="rect">
            <a:avLst/>
          </a:prstGeom>
        </p:spPr>
        <p:txBody>
          <a:bodyPr lIns="0" tIns="0" rIns="0" bIns="0" rtlCol="0" anchor="t">
            <a:spAutoFit/>
          </a:bodyPr>
          <a:lstStyle/>
          <a:p>
            <a:pPr algn="l">
              <a:lnSpc>
                <a:spcPts val="6719"/>
              </a:lnSpc>
            </a:pPr>
            <a:r>
              <a:rPr lang="en-US" sz="5599" b="1">
                <a:solidFill>
                  <a:srgbClr val="333333"/>
                </a:solidFill>
                <a:latin typeface="Montserrat Bold"/>
                <a:ea typeface="Montserrat Bold"/>
                <a:cs typeface="Montserrat Bold"/>
                <a:sym typeface="Montserrat Bold"/>
              </a:rPr>
              <a:t>Data Portal Frequently Asked Questions</a:t>
            </a:r>
          </a:p>
        </p:txBody>
      </p:sp>
      <p:sp>
        <p:nvSpPr>
          <p:cNvPr id="3" name="TextBox 3"/>
          <p:cNvSpPr txBox="1"/>
          <p:nvPr/>
        </p:nvSpPr>
        <p:spPr>
          <a:xfrm>
            <a:off x="2622225" y="5200198"/>
            <a:ext cx="14083290" cy="945642"/>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We have created advisor access for CTSO submissions; however, please work with your school admin for a solution that works for your school. </a:t>
            </a:r>
          </a:p>
        </p:txBody>
      </p:sp>
      <p:sp>
        <p:nvSpPr>
          <p:cNvPr id="4" name="TextBox 4"/>
          <p:cNvSpPr txBox="1"/>
          <p:nvPr/>
        </p:nvSpPr>
        <p:spPr>
          <a:xfrm>
            <a:off x="2622225" y="7712583"/>
            <a:ext cx="14886725" cy="1431417"/>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Advisors will submit their annual chapter documentation to be reviewed by the state CTSO team. Once reviewed, the CTE director and advisor will receive a live update on approval or if it needs modification (with notes) and resubmission.</a:t>
            </a:r>
          </a:p>
        </p:txBody>
      </p:sp>
      <p:sp>
        <p:nvSpPr>
          <p:cNvPr id="5" name="TextBox 5"/>
          <p:cNvSpPr txBox="1"/>
          <p:nvPr/>
        </p:nvSpPr>
        <p:spPr>
          <a:xfrm>
            <a:off x="2502652" y="2293308"/>
            <a:ext cx="14886725" cy="1917192"/>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The Data Portal is a live ADE Hub that is housed within the Arizona Department of Education ADEConnect application. This portal is not linked to a 3rd party (ex. Jotform) which makes the data more secure. You can only access the Data Portal through ADEConnect.</a:t>
            </a:r>
          </a:p>
        </p:txBody>
      </p:sp>
      <p:sp>
        <p:nvSpPr>
          <p:cNvPr id="6" name="TextBox 6"/>
          <p:cNvSpPr txBox="1"/>
          <p:nvPr/>
        </p:nvSpPr>
        <p:spPr>
          <a:xfrm>
            <a:off x="2126400" y="4448866"/>
            <a:ext cx="14281413" cy="637032"/>
          </a:xfrm>
          <a:prstGeom prst="rect">
            <a:avLst/>
          </a:prstGeom>
        </p:spPr>
        <p:txBody>
          <a:bodyPr lIns="0" tIns="0" rIns="0" bIns="0" rtlCol="0" anchor="t">
            <a:spAutoFit/>
          </a:bodyPr>
          <a:lstStyle/>
          <a:p>
            <a:pPr algn="l">
              <a:lnSpc>
                <a:spcPts val="5244"/>
              </a:lnSpc>
            </a:pPr>
            <a:r>
              <a:rPr lang="en-US" sz="3800" b="1">
                <a:solidFill>
                  <a:srgbClr val="333333"/>
                </a:solidFill>
                <a:latin typeface="Montserrat Bold"/>
                <a:ea typeface="Montserrat Bold"/>
                <a:cs typeface="Montserrat Bold"/>
                <a:sym typeface="Montserrat Bold"/>
              </a:rPr>
              <a:t>What do I do if I don’t have access to the Data Portal?</a:t>
            </a:r>
          </a:p>
        </p:txBody>
      </p:sp>
      <p:sp>
        <p:nvSpPr>
          <p:cNvPr id="7" name="TextBox 7"/>
          <p:cNvSpPr txBox="1"/>
          <p:nvPr/>
        </p:nvSpPr>
        <p:spPr>
          <a:xfrm>
            <a:off x="2126400" y="6866001"/>
            <a:ext cx="13043550" cy="637032"/>
          </a:xfrm>
          <a:prstGeom prst="rect">
            <a:avLst/>
          </a:prstGeom>
        </p:spPr>
        <p:txBody>
          <a:bodyPr lIns="0" tIns="0" rIns="0" bIns="0" rtlCol="0" anchor="t">
            <a:spAutoFit/>
          </a:bodyPr>
          <a:lstStyle/>
          <a:p>
            <a:pPr algn="l">
              <a:lnSpc>
                <a:spcPts val="5244"/>
              </a:lnSpc>
            </a:pPr>
            <a:r>
              <a:rPr lang="en-US" sz="3800" b="1">
                <a:solidFill>
                  <a:srgbClr val="333333"/>
                </a:solidFill>
                <a:latin typeface="Montserrat Bold"/>
                <a:ea typeface="Montserrat Bold"/>
                <a:cs typeface="Montserrat Bold"/>
                <a:sym typeface="Montserrat Bold"/>
              </a:rPr>
              <a:t>How does it work?</a:t>
            </a:r>
          </a:p>
        </p:txBody>
      </p:sp>
      <p:sp>
        <p:nvSpPr>
          <p:cNvPr id="8" name="TextBox 8"/>
          <p:cNvSpPr txBox="1"/>
          <p:nvPr/>
        </p:nvSpPr>
        <p:spPr>
          <a:xfrm>
            <a:off x="2126400" y="1589600"/>
            <a:ext cx="13043550" cy="637032"/>
          </a:xfrm>
          <a:prstGeom prst="rect">
            <a:avLst/>
          </a:prstGeom>
        </p:spPr>
        <p:txBody>
          <a:bodyPr lIns="0" tIns="0" rIns="0" bIns="0" rtlCol="0" anchor="t">
            <a:spAutoFit/>
          </a:bodyPr>
          <a:lstStyle/>
          <a:p>
            <a:pPr algn="l">
              <a:lnSpc>
                <a:spcPts val="5244"/>
              </a:lnSpc>
            </a:pPr>
            <a:r>
              <a:rPr lang="en-US" sz="3800" b="1">
                <a:solidFill>
                  <a:srgbClr val="333333"/>
                </a:solidFill>
                <a:latin typeface="Montserrat Bold"/>
                <a:ea typeface="Montserrat Bold"/>
                <a:cs typeface="Montserrat Bold"/>
                <a:sym typeface="Montserrat Bold"/>
              </a:rPr>
              <a:t>What is the Data Portal?</a:t>
            </a:r>
          </a:p>
        </p:txBody>
      </p:sp>
      <p:sp>
        <p:nvSpPr>
          <p:cNvPr id="9" name="Freeform 9"/>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grpSp>
        <p:nvGrpSpPr>
          <p:cNvPr id="10" name="Group 10"/>
          <p:cNvGrpSpPr/>
          <p:nvPr/>
        </p:nvGrpSpPr>
        <p:grpSpPr>
          <a:xfrm rot="44018">
            <a:off x="480966" y="2066030"/>
            <a:ext cx="632662" cy="823702"/>
            <a:chOff x="0" y="0"/>
            <a:chExt cx="812800" cy="1058235"/>
          </a:xfrm>
        </p:grpSpPr>
        <p:sp>
          <p:nvSpPr>
            <p:cNvPr id="11" name="Freeform 11"/>
            <p:cNvSpPr/>
            <p:nvPr/>
          </p:nvSpPr>
          <p:spPr>
            <a:xfrm>
              <a:off x="0" y="0"/>
              <a:ext cx="812800" cy="1058235"/>
            </a:xfrm>
            <a:custGeom>
              <a:avLst/>
              <a:gdLst/>
              <a:ahLst/>
              <a:cxnLst/>
              <a:rect l="l" t="t" r="r" b="b"/>
              <a:pathLst>
                <a:path w="812800" h="1058235">
                  <a:moveTo>
                    <a:pt x="406400" y="0"/>
                  </a:moveTo>
                  <a:cubicBezTo>
                    <a:pt x="181951" y="0"/>
                    <a:pt x="0" y="236894"/>
                    <a:pt x="0" y="529117"/>
                  </a:cubicBezTo>
                  <a:cubicBezTo>
                    <a:pt x="0" y="821341"/>
                    <a:pt x="181951" y="1058235"/>
                    <a:pt x="406400" y="1058235"/>
                  </a:cubicBezTo>
                  <a:cubicBezTo>
                    <a:pt x="630849" y="1058235"/>
                    <a:pt x="812800" y="821341"/>
                    <a:pt x="812800" y="529117"/>
                  </a:cubicBezTo>
                  <a:cubicBezTo>
                    <a:pt x="812800" y="236894"/>
                    <a:pt x="630849" y="0"/>
                    <a:pt x="406400" y="0"/>
                  </a:cubicBezTo>
                  <a:close/>
                </a:path>
              </a:pathLst>
            </a:custGeom>
            <a:solidFill>
              <a:srgbClr val="122359"/>
            </a:solidFill>
          </p:spPr>
          <p:txBody>
            <a:bodyPr/>
            <a:lstStyle/>
            <a:p>
              <a:endParaRPr lang="en-US"/>
            </a:p>
          </p:txBody>
        </p:sp>
        <p:sp>
          <p:nvSpPr>
            <p:cNvPr id="12" name="TextBox 12"/>
            <p:cNvSpPr txBox="1"/>
            <p:nvPr/>
          </p:nvSpPr>
          <p:spPr>
            <a:xfrm>
              <a:off x="76200" y="51585"/>
              <a:ext cx="660400" cy="907441"/>
            </a:xfrm>
            <a:prstGeom prst="rect">
              <a:avLst/>
            </a:prstGeom>
          </p:spPr>
          <p:txBody>
            <a:bodyPr lIns="50800" tIns="50800" rIns="50800" bIns="50800" rtlCol="0" anchor="ctr"/>
            <a:lstStyle/>
            <a:p>
              <a:pPr marL="0" lvl="0" indent="0" algn="ctr">
                <a:lnSpc>
                  <a:spcPts val="3779"/>
                </a:lnSpc>
                <a:spcBef>
                  <a:spcPct val="0"/>
                </a:spcBef>
              </a:pPr>
              <a:endParaRPr/>
            </a:p>
          </p:txBody>
        </p:sp>
      </p:grpSp>
      <p:grpSp>
        <p:nvGrpSpPr>
          <p:cNvPr id="13" name="Group 13"/>
          <p:cNvGrpSpPr/>
          <p:nvPr/>
        </p:nvGrpSpPr>
        <p:grpSpPr>
          <a:xfrm>
            <a:off x="480966" y="4918840"/>
            <a:ext cx="632662" cy="823702"/>
            <a:chOff x="0" y="0"/>
            <a:chExt cx="812800" cy="1058235"/>
          </a:xfrm>
        </p:grpSpPr>
        <p:sp>
          <p:nvSpPr>
            <p:cNvPr id="14" name="Freeform 14"/>
            <p:cNvSpPr/>
            <p:nvPr/>
          </p:nvSpPr>
          <p:spPr>
            <a:xfrm>
              <a:off x="0" y="0"/>
              <a:ext cx="812800" cy="1058235"/>
            </a:xfrm>
            <a:custGeom>
              <a:avLst/>
              <a:gdLst/>
              <a:ahLst/>
              <a:cxnLst/>
              <a:rect l="l" t="t" r="r" b="b"/>
              <a:pathLst>
                <a:path w="812800" h="1058235">
                  <a:moveTo>
                    <a:pt x="406400" y="0"/>
                  </a:moveTo>
                  <a:cubicBezTo>
                    <a:pt x="181951" y="0"/>
                    <a:pt x="0" y="236894"/>
                    <a:pt x="0" y="529117"/>
                  </a:cubicBezTo>
                  <a:cubicBezTo>
                    <a:pt x="0" y="821341"/>
                    <a:pt x="181951" y="1058235"/>
                    <a:pt x="406400" y="1058235"/>
                  </a:cubicBezTo>
                  <a:cubicBezTo>
                    <a:pt x="630849" y="1058235"/>
                    <a:pt x="812800" y="821341"/>
                    <a:pt x="812800" y="529117"/>
                  </a:cubicBezTo>
                  <a:cubicBezTo>
                    <a:pt x="812800" y="236894"/>
                    <a:pt x="630849" y="0"/>
                    <a:pt x="406400" y="0"/>
                  </a:cubicBezTo>
                  <a:close/>
                </a:path>
              </a:pathLst>
            </a:custGeom>
            <a:solidFill>
              <a:srgbClr val="3C6198"/>
            </a:solidFill>
          </p:spPr>
          <p:txBody>
            <a:bodyPr/>
            <a:lstStyle/>
            <a:p>
              <a:endParaRPr lang="en-US"/>
            </a:p>
          </p:txBody>
        </p:sp>
        <p:sp>
          <p:nvSpPr>
            <p:cNvPr id="15" name="TextBox 15"/>
            <p:cNvSpPr txBox="1"/>
            <p:nvPr/>
          </p:nvSpPr>
          <p:spPr>
            <a:xfrm>
              <a:off x="76200" y="51585"/>
              <a:ext cx="660400" cy="907441"/>
            </a:xfrm>
            <a:prstGeom prst="rect">
              <a:avLst/>
            </a:prstGeom>
          </p:spPr>
          <p:txBody>
            <a:bodyPr lIns="50800" tIns="50800" rIns="50800" bIns="50800" rtlCol="0" anchor="ctr"/>
            <a:lstStyle/>
            <a:p>
              <a:pPr marL="0" lvl="0" indent="0" algn="ctr">
                <a:lnSpc>
                  <a:spcPts val="3779"/>
                </a:lnSpc>
                <a:spcBef>
                  <a:spcPct val="0"/>
                </a:spcBef>
              </a:pPr>
              <a:endParaRPr/>
            </a:p>
          </p:txBody>
        </p:sp>
      </p:grpSp>
      <p:grpSp>
        <p:nvGrpSpPr>
          <p:cNvPr id="16" name="Group 16"/>
          <p:cNvGrpSpPr/>
          <p:nvPr/>
        </p:nvGrpSpPr>
        <p:grpSpPr>
          <a:xfrm>
            <a:off x="480966" y="7741158"/>
            <a:ext cx="632662" cy="823702"/>
            <a:chOff x="0" y="0"/>
            <a:chExt cx="812800" cy="1058235"/>
          </a:xfrm>
        </p:grpSpPr>
        <p:sp>
          <p:nvSpPr>
            <p:cNvPr id="17" name="Freeform 17"/>
            <p:cNvSpPr/>
            <p:nvPr/>
          </p:nvSpPr>
          <p:spPr>
            <a:xfrm>
              <a:off x="0" y="0"/>
              <a:ext cx="812800" cy="1058235"/>
            </a:xfrm>
            <a:custGeom>
              <a:avLst/>
              <a:gdLst/>
              <a:ahLst/>
              <a:cxnLst/>
              <a:rect l="l" t="t" r="r" b="b"/>
              <a:pathLst>
                <a:path w="812800" h="1058235">
                  <a:moveTo>
                    <a:pt x="406400" y="0"/>
                  </a:moveTo>
                  <a:cubicBezTo>
                    <a:pt x="181951" y="0"/>
                    <a:pt x="0" y="236894"/>
                    <a:pt x="0" y="529117"/>
                  </a:cubicBezTo>
                  <a:cubicBezTo>
                    <a:pt x="0" y="821341"/>
                    <a:pt x="181951" y="1058235"/>
                    <a:pt x="406400" y="1058235"/>
                  </a:cubicBezTo>
                  <a:cubicBezTo>
                    <a:pt x="630849" y="1058235"/>
                    <a:pt x="812800" y="821341"/>
                    <a:pt x="812800" y="529117"/>
                  </a:cubicBezTo>
                  <a:cubicBezTo>
                    <a:pt x="812800" y="236894"/>
                    <a:pt x="630849" y="0"/>
                    <a:pt x="406400" y="0"/>
                  </a:cubicBezTo>
                  <a:close/>
                </a:path>
              </a:pathLst>
            </a:custGeom>
            <a:solidFill>
              <a:srgbClr val="BEC8D9"/>
            </a:solidFill>
          </p:spPr>
          <p:txBody>
            <a:bodyPr/>
            <a:lstStyle/>
            <a:p>
              <a:endParaRPr lang="en-US"/>
            </a:p>
          </p:txBody>
        </p:sp>
        <p:sp>
          <p:nvSpPr>
            <p:cNvPr id="18" name="TextBox 18"/>
            <p:cNvSpPr txBox="1"/>
            <p:nvPr/>
          </p:nvSpPr>
          <p:spPr>
            <a:xfrm>
              <a:off x="76200" y="51585"/>
              <a:ext cx="660400" cy="907441"/>
            </a:xfrm>
            <a:prstGeom prst="rect">
              <a:avLst/>
            </a:prstGeom>
          </p:spPr>
          <p:txBody>
            <a:bodyPr lIns="50800" tIns="50800" rIns="50800" bIns="50800" rtlCol="0" anchor="ctr"/>
            <a:lstStyle/>
            <a:p>
              <a:pPr marL="0" lvl="0" indent="0" algn="ctr">
                <a:lnSpc>
                  <a:spcPts val="3779"/>
                </a:lnSpc>
                <a:spcBef>
                  <a:spcPct val="0"/>
                </a:spcBef>
              </a:pPr>
              <a:endParaRPr/>
            </a:p>
          </p:txBody>
        </p:sp>
      </p:grpSp>
      <p:sp>
        <p:nvSpPr>
          <p:cNvPr id="19" name="AutoShape 19"/>
          <p:cNvSpPr/>
          <p:nvPr/>
        </p:nvSpPr>
        <p:spPr>
          <a:xfrm flipV="1">
            <a:off x="1113602" y="2481931"/>
            <a:ext cx="1047409" cy="0"/>
          </a:xfrm>
          <a:prstGeom prst="line">
            <a:avLst/>
          </a:prstGeom>
          <a:ln w="28575" cap="flat">
            <a:solidFill>
              <a:srgbClr val="BEC8D9"/>
            </a:solidFill>
            <a:prstDash val="solid"/>
            <a:headEnd type="none" w="sm" len="sm"/>
            <a:tailEnd type="none" w="sm" len="sm"/>
          </a:ln>
        </p:spPr>
        <p:txBody>
          <a:bodyPr/>
          <a:lstStyle/>
          <a:p>
            <a:endParaRPr lang="en-US"/>
          </a:p>
        </p:txBody>
      </p:sp>
      <p:sp>
        <p:nvSpPr>
          <p:cNvPr id="20" name="AutoShape 20"/>
          <p:cNvSpPr/>
          <p:nvPr/>
        </p:nvSpPr>
        <p:spPr>
          <a:xfrm>
            <a:off x="1113628" y="5330691"/>
            <a:ext cx="1160575" cy="0"/>
          </a:xfrm>
          <a:prstGeom prst="line">
            <a:avLst/>
          </a:prstGeom>
          <a:ln w="28575" cap="flat">
            <a:solidFill>
              <a:srgbClr val="BEC8D9"/>
            </a:solidFill>
            <a:prstDash val="solid"/>
            <a:headEnd type="none" w="sm" len="sm"/>
            <a:tailEnd type="none" w="sm" len="sm"/>
          </a:ln>
        </p:spPr>
        <p:txBody>
          <a:bodyPr/>
          <a:lstStyle/>
          <a:p>
            <a:endParaRPr lang="en-US"/>
          </a:p>
        </p:txBody>
      </p:sp>
      <p:sp>
        <p:nvSpPr>
          <p:cNvPr id="21" name="AutoShape 21"/>
          <p:cNvSpPr/>
          <p:nvPr/>
        </p:nvSpPr>
        <p:spPr>
          <a:xfrm>
            <a:off x="1113628" y="8153009"/>
            <a:ext cx="1062336" cy="0"/>
          </a:xfrm>
          <a:prstGeom prst="line">
            <a:avLst/>
          </a:prstGeom>
          <a:ln w="28575" cap="flat">
            <a:solidFill>
              <a:srgbClr val="BEC8D9"/>
            </a:solidFill>
            <a:prstDash val="solid"/>
            <a:headEnd type="none" w="sm" len="sm"/>
            <a:tailEnd type="none" w="sm" len="sm"/>
          </a:ln>
        </p:spPr>
        <p:txBody>
          <a:bodyPr/>
          <a:lstStyle/>
          <a:p>
            <a:endParaRPr lang="en-US"/>
          </a:p>
        </p:txBody>
      </p:sp>
      <p:grpSp>
        <p:nvGrpSpPr>
          <p:cNvPr id="22" name="Group 22"/>
          <p:cNvGrpSpPr/>
          <p:nvPr/>
        </p:nvGrpSpPr>
        <p:grpSpPr>
          <a:xfrm>
            <a:off x="1543856" y="1656276"/>
            <a:ext cx="270510" cy="2922668"/>
            <a:chOff x="0" y="0"/>
            <a:chExt cx="95235" cy="1028941"/>
          </a:xfrm>
        </p:grpSpPr>
        <p:sp>
          <p:nvSpPr>
            <p:cNvPr id="23" name="Freeform 23"/>
            <p:cNvSpPr/>
            <p:nvPr/>
          </p:nvSpPr>
          <p:spPr>
            <a:xfrm>
              <a:off x="0" y="0"/>
              <a:ext cx="95235" cy="1028941"/>
            </a:xfrm>
            <a:custGeom>
              <a:avLst/>
              <a:gdLst/>
              <a:ahLst/>
              <a:cxnLst/>
              <a:rect l="l" t="t" r="r" b="b"/>
              <a:pathLst>
                <a:path w="95235" h="1028941">
                  <a:moveTo>
                    <a:pt x="47617" y="0"/>
                  </a:moveTo>
                  <a:lnTo>
                    <a:pt x="47617" y="0"/>
                  </a:lnTo>
                  <a:cubicBezTo>
                    <a:pt x="73916" y="0"/>
                    <a:pt x="95235" y="21319"/>
                    <a:pt x="95235" y="47617"/>
                  </a:cubicBezTo>
                  <a:lnTo>
                    <a:pt x="95235" y="981324"/>
                  </a:lnTo>
                  <a:cubicBezTo>
                    <a:pt x="95235" y="1007622"/>
                    <a:pt x="73916" y="1028941"/>
                    <a:pt x="47617" y="1028941"/>
                  </a:cubicBezTo>
                  <a:lnTo>
                    <a:pt x="47617" y="1028941"/>
                  </a:lnTo>
                  <a:cubicBezTo>
                    <a:pt x="21319" y="1028941"/>
                    <a:pt x="0" y="1007622"/>
                    <a:pt x="0" y="981324"/>
                  </a:cubicBezTo>
                  <a:lnTo>
                    <a:pt x="0" y="47617"/>
                  </a:lnTo>
                  <a:cubicBezTo>
                    <a:pt x="0" y="21319"/>
                    <a:pt x="21319" y="0"/>
                    <a:pt x="47617" y="0"/>
                  </a:cubicBezTo>
                  <a:close/>
                </a:path>
              </a:pathLst>
            </a:custGeom>
            <a:solidFill>
              <a:srgbClr val="122359"/>
            </a:solidFill>
          </p:spPr>
          <p:txBody>
            <a:bodyPr/>
            <a:lstStyle/>
            <a:p>
              <a:endParaRPr lang="en-US"/>
            </a:p>
          </p:txBody>
        </p:sp>
        <p:sp>
          <p:nvSpPr>
            <p:cNvPr id="24" name="TextBox 24"/>
            <p:cNvSpPr txBox="1"/>
            <p:nvPr/>
          </p:nvSpPr>
          <p:spPr>
            <a:xfrm>
              <a:off x="0" y="-38100"/>
              <a:ext cx="95235" cy="1067041"/>
            </a:xfrm>
            <a:prstGeom prst="rect">
              <a:avLst/>
            </a:prstGeom>
          </p:spPr>
          <p:txBody>
            <a:bodyPr lIns="50800" tIns="50800" rIns="50800" bIns="50800" rtlCol="0" anchor="ctr"/>
            <a:lstStyle/>
            <a:p>
              <a:pPr marL="0" lvl="0" indent="0" algn="ctr">
                <a:lnSpc>
                  <a:spcPts val="2520"/>
                </a:lnSpc>
                <a:spcBef>
                  <a:spcPct val="0"/>
                </a:spcBef>
              </a:pPr>
              <a:endParaRPr/>
            </a:p>
          </p:txBody>
        </p:sp>
      </p:grpSp>
      <p:grpSp>
        <p:nvGrpSpPr>
          <p:cNvPr id="25" name="Group 25"/>
          <p:cNvGrpSpPr/>
          <p:nvPr/>
        </p:nvGrpSpPr>
        <p:grpSpPr>
          <a:xfrm>
            <a:off x="1543856" y="4320069"/>
            <a:ext cx="270140" cy="2612606"/>
            <a:chOff x="0" y="0"/>
            <a:chExt cx="95104" cy="919782"/>
          </a:xfrm>
        </p:grpSpPr>
        <p:sp>
          <p:nvSpPr>
            <p:cNvPr id="26" name="Freeform 26"/>
            <p:cNvSpPr/>
            <p:nvPr/>
          </p:nvSpPr>
          <p:spPr>
            <a:xfrm>
              <a:off x="0" y="0"/>
              <a:ext cx="95104" cy="919782"/>
            </a:xfrm>
            <a:custGeom>
              <a:avLst/>
              <a:gdLst/>
              <a:ahLst/>
              <a:cxnLst/>
              <a:rect l="l" t="t" r="r" b="b"/>
              <a:pathLst>
                <a:path w="95104" h="919782">
                  <a:moveTo>
                    <a:pt x="47552" y="0"/>
                  </a:moveTo>
                  <a:lnTo>
                    <a:pt x="47552" y="0"/>
                  </a:lnTo>
                  <a:cubicBezTo>
                    <a:pt x="73814" y="0"/>
                    <a:pt x="95104" y="21290"/>
                    <a:pt x="95104" y="47552"/>
                  </a:cubicBezTo>
                  <a:lnTo>
                    <a:pt x="95104" y="872230"/>
                  </a:lnTo>
                  <a:cubicBezTo>
                    <a:pt x="95104" y="898492"/>
                    <a:pt x="73814" y="919782"/>
                    <a:pt x="47552" y="919782"/>
                  </a:cubicBezTo>
                  <a:lnTo>
                    <a:pt x="47552" y="919782"/>
                  </a:lnTo>
                  <a:cubicBezTo>
                    <a:pt x="21290" y="919782"/>
                    <a:pt x="0" y="898492"/>
                    <a:pt x="0" y="872230"/>
                  </a:cubicBezTo>
                  <a:lnTo>
                    <a:pt x="0" y="47552"/>
                  </a:lnTo>
                  <a:cubicBezTo>
                    <a:pt x="0" y="21290"/>
                    <a:pt x="21290" y="0"/>
                    <a:pt x="47552" y="0"/>
                  </a:cubicBezTo>
                  <a:close/>
                </a:path>
              </a:pathLst>
            </a:custGeom>
            <a:solidFill>
              <a:srgbClr val="3C6198"/>
            </a:solidFill>
          </p:spPr>
          <p:txBody>
            <a:bodyPr/>
            <a:lstStyle/>
            <a:p>
              <a:endParaRPr lang="en-US"/>
            </a:p>
          </p:txBody>
        </p:sp>
        <p:sp>
          <p:nvSpPr>
            <p:cNvPr id="27" name="TextBox 27"/>
            <p:cNvSpPr txBox="1"/>
            <p:nvPr/>
          </p:nvSpPr>
          <p:spPr>
            <a:xfrm>
              <a:off x="0" y="-38100"/>
              <a:ext cx="95104" cy="957882"/>
            </a:xfrm>
            <a:prstGeom prst="rect">
              <a:avLst/>
            </a:prstGeom>
          </p:spPr>
          <p:txBody>
            <a:bodyPr lIns="50800" tIns="50800" rIns="50800" bIns="50800" rtlCol="0" anchor="ctr"/>
            <a:lstStyle/>
            <a:p>
              <a:pPr marL="0" lvl="0" indent="0" algn="ctr">
                <a:lnSpc>
                  <a:spcPts val="2520"/>
                </a:lnSpc>
                <a:spcBef>
                  <a:spcPct val="0"/>
                </a:spcBef>
              </a:pPr>
              <a:endParaRPr/>
            </a:p>
          </p:txBody>
        </p:sp>
      </p:grpSp>
      <p:grpSp>
        <p:nvGrpSpPr>
          <p:cNvPr id="28" name="Group 28"/>
          <p:cNvGrpSpPr/>
          <p:nvPr/>
        </p:nvGrpSpPr>
        <p:grpSpPr>
          <a:xfrm>
            <a:off x="1543856" y="6572211"/>
            <a:ext cx="270140" cy="2964131"/>
            <a:chOff x="0" y="0"/>
            <a:chExt cx="95104" cy="1043538"/>
          </a:xfrm>
        </p:grpSpPr>
        <p:sp>
          <p:nvSpPr>
            <p:cNvPr id="29" name="Freeform 29"/>
            <p:cNvSpPr/>
            <p:nvPr/>
          </p:nvSpPr>
          <p:spPr>
            <a:xfrm>
              <a:off x="0" y="0"/>
              <a:ext cx="95104" cy="1043538"/>
            </a:xfrm>
            <a:custGeom>
              <a:avLst/>
              <a:gdLst/>
              <a:ahLst/>
              <a:cxnLst/>
              <a:rect l="l" t="t" r="r" b="b"/>
              <a:pathLst>
                <a:path w="95104" h="1043538">
                  <a:moveTo>
                    <a:pt x="47552" y="0"/>
                  </a:moveTo>
                  <a:lnTo>
                    <a:pt x="47552" y="0"/>
                  </a:lnTo>
                  <a:cubicBezTo>
                    <a:pt x="73814" y="0"/>
                    <a:pt x="95104" y="21290"/>
                    <a:pt x="95104" y="47552"/>
                  </a:cubicBezTo>
                  <a:lnTo>
                    <a:pt x="95104" y="995986"/>
                  </a:lnTo>
                  <a:cubicBezTo>
                    <a:pt x="95104" y="1022249"/>
                    <a:pt x="73814" y="1043538"/>
                    <a:pt x="47552" y="1043538"/>
                  </a:cubicBezTo>
                  <a:lnTo>
                    <a:pt x="47552" y="1043538"/>
                  </a:lnTo>
                  <a:cubicBezTo>
                    <a:pt x="21290" y="1043538"/>
                    <a:pt x="0" y="1022249"/>
                    <a:pt x="0" y="995986"/>
                  </a:cubicBezTo>
                  <a:lnTo>
                    <a:pt x="0" y="47552"/>
                  </a:lnTo>
                  <a:cubicBezTo>
                    <a:pt x="0" y="21290"/>
                    <a:pt x="21290" y="0"/>
                    <a:pt x="47552" y="0"/>
                  </a:cubicBezTo>
                  <a:close/>
                </a:path>
              </a:pathLst>
            </a:custGeom>
            <a:solidFill>
              <a:srgbClr val="BEC8D9"/>
            </a:solidFill>
          </p:spPr>
          <p:txBody>
            <a:bodyPr/>
            <a:lstStyle/>
            <a:p>
              <a:endParaRPr lang="en-US"/>
            </a:p>
          </p:txBody>
        </p:sp>
        <p:sp>
          <p:nvSpPr>
            <p:cNvPr id="30" name="TextBox 30"/>
            <p:cNvSpPr txBox="1"/>
            <p:nvPr/>
          </p:nvSpPr>
          <p:spPr>
            <a:xfrm>
              <a:off x="0" y="-38100"/>
              <a:ext cx="95104" cy="1081638"/>
            </a:xfrm>
            <a:prstGeom prst="rect">
              <a:avLst/>
            </a:prstGeom>
          </p:spPr>
          <p:txBody>
            <a:bodyPr lIns="50800" tIns="50800" rIns="50800" bIns="50800" rtlCol="0" anchor="ctr"/>
            <a:lstStyle/>
            <a:p>
              <a:pPr marL="0" lvl="0" indent="0" algn="ctr">
                <a:lnSpc>
                  <a:spcPts val="2520"/>
                </a:lnSpc>
                <a:spcBef>
                  <a:spcPct val="0"/>
                </a:spcBef>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1673091" y="1299296"/>
            <a:ext cx="15801648" cy="862203"/>
          </a:xfrm>
          <a:prstGeom prst="rect">
            <a:avLst/>
          </a:prstGeom>
        </p:spPr>
        <p:txBody>
          <a:bodyPr lIns="0" tIns="0" rIns="0" bIns="0" rtlCol="0" anchor="t">
            <a:spAutoFit/>
          </a:bodyPr>
          <a:lstStyle/>
          <a:p>
            <a:pPr algn="l">
              <a:lnSpc>
                <a:spcPts val="7176"/>
              </a:lnSpc>
            </a:pPr>
            <a:r>
              <a:rPr lang="en-US" sz="5200" b="1">
                <a:solidFill>
                  <a:srgbClr val="333333"/>
                </a:solidFill>
                <a:latin typeface="Montserrat Bold"/>
                <a:ea typeface="Montserrat Bold"/>
                <a:cs typeface="Montserrat Bold"/>
                <a:sym typeface="Montserrat Bold"/>
              </a:rPr>
              <a:t>Annual Chapter Submission Form Elements</a:t>
            </a:r>
          </a:p>
        </p:txBody>
      </p:sp>
      <p:sp>
        <p:nvSpPr>
          <p:cNvPr id="3" name="TextBox 3"/>
          <p:cNvSpPr txBox="1"/>
          <p:nvPr/>
        </p:nvSpPr>
        <p:spPr>
          <a:xfrm>
            <a:off x="1636253" y="2498495"/>
            <a:ext cx="15015494" cy="5810631"/>
          </a:xfrm>
          <a:prstGeom prst="rect">
            <a:avLst/>
          </a:prstGeom>
        </p:spPr>
        <p:txBody>
          <a:bodyPr lIns="0" tIns="0" rIns="0" bIns="0" rtlCol="0" anchor="t">
            <a:spAutoFit/>
          </a:bodyPr>
          <a:lstStyle/>
          <a:p>
            <a:pPr marL="885195" lvl="1" indent="-442598" algn="l">
              <a:lnSpc>
                <a:spcPts val="6642"/>
              </a:lnSpc>
              <a:buAutoNum type="arabicPeriod"/>
            </a:pPr>
            <a:r>
              <a:rPr lang="en-US" sz="4100">
                <a:solidFill>
                  <a:srgbClr val="333333"/>
                </a:solidFill>
                <a:latin typeface="Montserrat"/>
                <a:ea typeface="Montserrat"/>
                <a:cs typeface="Montserrat"/>
                <a:sym typeface="Montserrat"/>
              </a:rPr>
              <a:t>Levels of Access</a:t>
            </a:r>
          </a:p>
          <a:p>
            <a:pPr marL="885195" lvl="1" indent="-442598" algn="l">
              <a:lnSpc>
                <a:spcPts val="6642"/>
              </a:lnSpc>
              <a:buAutoNum type="arabicPeriod"/>
            </a:pPr>
            <a:r>
              <a:rPr lang="en-US" sz="4100">
                <a:solidFill>
                  <a:srgbClr val="333333"/>
                </a:solidFill>
                <a:latin typeface="Montserrat"/>
                <a:ea typeface="Montserrat"/>
                <a:cs typeface="Montserrat"/>
                <a:sym typeface="Montserrat"/>
              </a:rPr>
              <a:t>Chapter Information</a:t>
            </a:r>
          </a:p>
          <a:p>
            <a:pPr marL="885195" lvl="1" indent="-442598" algn="l">
              <a:lnSpc>
                <a:spcPts val="6642"/>
              </a:lnSpc>
              <a:buAutoNum type="arabicPeriod"/>
            </a:pPr>
            <a:r>
              <a:rPr lang="en-US" sz="4100">
                <a:solidFill>
                  <a:srgbClr val="333333"/>
                </a:solidFill>
                <a:latin typeface="Montserrat"/>
                <a:ea typeface="Montserrat"/>
                <a:cs typeface="Montserrat"/>
                <a:sym typeface="Montserrat"/>
              </a:rPr>
              <a:t>Chapter Constitution and/or Bylaws</a:t>
            </a:r>
          </a:p>
          <a:p>
            <a:pPr marL="885195" lvl="1" indent="-442598" algn="l">
              <a:lnSpc>
                <a:spcPts val="6642"/>
              </a:lnSpc>
              <a:buAutoNum type="arabicPeriod"/>
            </a:pPr>
            <a:r>
              <a:rPr lang="en-US" sz="4100">
                <a:solidFill>
                  <a:srgbClr val="333333"/>
                </a:solidFill>
                <a:latin typeface="Montserrat"/>
                <a:ea typeface="Montserrat"/>
                <a:cs typeface="Montserrat"/>
                <a:sym typeface="Montserrat"/>
              </a:rPr>
              <a:t>Membership/Officers</a:t>
            </a:r>
          </a:p>
          <a:p>
            <a:pPr marL="885195" lvl="1" indent="-442598" algn="l">
              <a:lnSpc>
                <a:spcPts val="6642"/>
              </a:lnSpc>
              <a:buAutoNum type="arabicPeriod"/>
            </a:pPr>
            <a:r>
              <a:rPr lang="en-US" sz="4100">
                <a:solidFill>
                  <a:srgbClr val="333333"/>
                </a:solidFill>
                <a:latin typeface="Montserrat"/>
                <a:ea typeface="Montserrat"/>
                <a:cs typeface="Montserrat"/>
                <a:sym typeface="Montserrat"/>
              </a:rPr>
              <a:t>Program of _______</a:t>
            </a:r>
          </a:p>
          <a:p>
            <a:pPr marL="885195" lvl="1" indent="-442598" algn="l">
              <a:lnSpc>
                <a:spcPts val="6642"/>
              </a:lnSpc>
              <a:buAutoNum type="arabicPeriod"/>
            </a:pPr>
            <a:r>
              <a:rPr lang="en-US" sz="4100">
                <a:solidFill>
                  <a:srgbClr val="333333"/>
                </a:solidFill>
                <a:latin typeface="Montserrat"/>
                <a:ea typeface="Montserrat"/>
                <a:cs typeface="Montserrat"/>
                <a:sym typeface="Montserrat"/>
              </a:rPr>
              <a:t>Meeting Minutes</a:t>
            </a:r>
          </a:p>
          <a:p>
            <a:pPr marL="885195" lvl="1" indent="-442598" algn="l">
              <a:lnSpc>
                <a:spcPts val="6642"/>
              </a:lnSpc>
              <a:buAutoNum type="arabicPeriod"/>
            </a:pPr>
            <a:r>
              <a:rPr lang="en-US" sz="4100">
                <a:solidFill>
                  <a:srgbClr val="333333"/>
                </a:solidFill>
                <a:latin typeface="Montserrat"/>
                <a:ea typeface="Montserrat"/>
                <a:cs typeface="Montserrat"/>
                <a:sym typeface="Montserrat"/>
              </a:rPr>
              <a:t>Statement of Assurance</a:t>
            </a:r>
          </a:p>
        </p:txBody>
      </p:sp>
      <p:sp>
        <p:nvSpPr>
          <p:cNvPr id="4" name="Freeform 4"/>
          <p:cNvSpPr/>
          <p:nvPr/>
        </p:nvSpPr>
        <p:spPr>
          <a:xfrm>
            <a:off x="17474740" y="9486313"/>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sp>
        <p:nvSpPr>
          <p:cNvPr id="5" name="Freeform 5"/>
          <p:cNvSpPr/>
          <p:nvPr/>
        </p:nvSpPr>
        <p:spPr>
          <a:xfrm flipH="1">
            <a:off x="11424126" y="4916149"/>
            <a:ext cx="5835174" cy="4991505"/>
          </a:xfrm>
          <a:custGeom>
            <a:avLst/>
            <a:gdLst/>
            <a:ahLst/>
            <a:cxnLst/>
            <a:rect l="l" t="t" r="r" b="b"/>
            <a:pathLst>
              <a:path w="5835174" h="4991505">
                <a:moveTo>
                  <a:pt x="5835174" y="0"/>
                </a:moveTo>
                <a:lnTo>
                  <a:pt x="0" y="0"/>
                </a:lnTo>
                <a:lnTo>
                  <a:pt x="0" y="4991506"/>
                </a:lnTo>
                <a:lnTo>
                  <a:pt x="5835174" y="4991506"/>
                </a:lnTo>
                <a:lnTo>
                  <a:pt x="5835174"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grpSp>
        <p:nvGrpSpPr>
          <p:cNvPr id="2" name="Group 2"/>
          <p:cNvGrpSpPr/>
          <p:nvPr/>
        </p:nvGrpSpPr>
        <p:grpSpPr>
          <a:xfrm>
            <a:off x="6367768" y="30480"/>
            <a:ext cx="218799" cy="10226040"/>
            <a:chOff x="0" y="0"/>
            <a:chExt cx="57626" cy="2693278"/>
          </a:xfrm>
        </p:grpSpPr>
        <p:sp>
          <p:nvSpPr>
            <p:cNvPr id="3" name="Freeform 3"/>
            <p:cNvSpPr/>
            <p:nvPr/>
          </p:nvSpPr>
          <p:spPr>
            <a:xfrm>
              <a:off x="0" y="0"/>
              <a:ext cx="57626" cy="2693278"/>
            </a:xfrm>
            <a:custGeom>
              <a:avLst/>
              <a:gdLst/>
              <a:ahLst/>
              <a:cxnLst/>
              <a:rect l="l" t="t" r="r" b="b"/>
              <a:pathLst>
                <a:path w="57626" h="2693278">
                  <a:moveTo>
                    <a:pt x="0" y="0"/>
                  </a:moveTo>
                  <a:lnTo>
                    <a:pt x="57626" y="0"/>
                  </a:lnTo>
                  <a:lnTo>
                    <a:pt x="57626" y="2693278"/>
                  </a:lnTo>
                  <a:lnTo>
                    <a:pt x="0" y="2693278"/>
                  </a:lnTo>
                  <a:close/>
                </a:path>
              </a:pathLst>
            </a:custGeom>
            <a:solidFill>
              <a:srgbClr val="BEC8D9"/>
            </a:solidFill>
          </p:spPr>
          <p:txBody>
            <a:bodyPr/>
            <a:lstStyle/>
            <a:p>
              <a:endParaRPr lang="en-US"/>
            </a:p>
          </p:txBody>
        </p:sp>
        <p:sp>
          <p:nvSpPr>
            <p:cNvPr id="4" name="TextBox 4"/>
            <p:cNvSpPr txBox="1"/>
            <p:nvPr/>
          </p:nvSpPr>
          <p:spPr>
            <a:xfrm>
              <a:off x="0" y="-38100"/>
              <a:ext cx="57626" cy="2731378"/>
            </a:xfrm>
            <a:prstGeom prst="rect">
              <a:avLst/>
            </a:prstGeom>
          </p:spPr>
          <p:txBody>
            <a:bodyPr lIns="50800" tIns="50800" rIns="50800" bIns="50800" rtlCol="0" anchor="ctr"/>
            <a:lstStyle/>
            <a:p>
              <a:pPr algn="ctr">
                <a:lnSpc>
                  <a:spcPts val="2520"/>
                </a:lnSpc>
              </a:pPr>
              <a:endParaRPr/>
            </a:p>
          </p:txBody>
        </p:sp>
      </p:grpSp>
      <p:grpSp>
        <p:nvGrpSpPr>
          <p:cNvPr id="5" name="Group 5"/>
          <p:cNvGrpSpPr/>
          <p:nvPr/>
        </p:nvGrpSpPr>
        <p:grpSpPr>
          <a:xfrm>
            <a:off x="12229080" y="30480"/>
            <a:ext cx="218799" cy="10226040"/>
            <a:chOff x="0" y="0"/>
            <a:chExt cx="57626" cy="2693278"/>
          </a:xfrm>
        </p:grpSpPr>
        <p:sp>
          <p:nvSpPr>
            <p:cNvPr id="6" name="Freeform 6"/>
            <p:cNvSpPr/>
            <p:nvPr/>
          </p:nvSpPr>
          <p:spPr>
            <a:xfrm>
              <a:off x="0" y="0"/>
              <a:ext cx="57626" cy="2693278"/>
            </a:xfrm>
            <a:custGeom>
              <a:avLst/>
              <a:gdLst/>
              <a:ahLst/>
              <a:cxnLst/>
              <a:rect l="l" t="t" r="r" b="b"/>
              <a:pathLst>
                <a:path w="57626" h="2693278">
                  <a:moveTo>
                    <a:pt x="0" y="0"/>
                  </a:moveTo>
                  <a:lnTo>
                    <a:pt x="57626" y="0"/>
                  </a:lnTo>
                  <a:lnTo>
                    <a:pt x="57626" y="2693278"/>
                  </a:lnTo>
                  <a:lnTo>
                    <a:pt x="0" y="2693278"/>
                  </a:lnTo>
                  <a:close/>
                </a:path>
              </a:pathLst>
            </a:custGeom>
            <a:solidFill>
              <a:srgbClr val="BEC8D9"/>
            </a:solidFill>
          </p:spPr>
          <p:txBody>
            <a:bodyPr/>
            <a:lstStyle/>
            <a:p>
              <a:endParaRPr lang="en-US"/>
            </a:p>
          </p:txBody>
        </p:sp>
        <p:sp>
          <p:nvSpPr>
            <p:cNvPr id="7" name="TextBox 7"/>
            <p:cNvSpPr txBox="1"/>
            <p:nvPr/>
          </p:nvSpPr>
          <p:spPr>
            <a:xfrm>
              <a:off x="0" y="-38100"/>
              <a:ext cx="57626" cy="2731378"/>
            </a:xfrm>
            <a:prstGeom prst="rect">
              <a:avLst/>
            </a:prstGeom>
          </p:spPr>
          <p:txBody>
            <a:bodyPr lIns="50800" tIns="50800" rIns="50800" bIns="50800" rtlCol="0" anchor="ctr"/>
            <a:lstStyle/>
            <a:p>
              <a:pPr algn="ctr">
                <a:lnSpc>
                  <a:spcPts val="2520"/>
                </a:lnSpc>
              </a:pPr>
              <a:endParaRPr/>
            </a:p>
          </p:txBody>
        </p:sp>
      </p:grpSp>
      <p:grpSp>
        <p:nvGrpSpPr>
          <p:cNvPr id="8" name="Group 8"/>
          <p:cNvGrpSpPr/>
          <p:nvPr/>
        </p:nvGrpSpPr>
        <p:grpSpPr>
          <a:xfrm>
            <a:off x="6003764" y="1536151"/>
            <a:ext cx="2548749" cy="750570"/>
            <a:chOff x="0" y="0"/>
            <a:chExt cx="1095521" cy="322615"/>
          </a:xfrm>
        </p:grpSpPr>
        <p:sp>
          <p:nvSpPr>
            <p:cNvPr id="9" name="Freeform 9"/>
            <p:cNvSpPr/>
            <p:nvPr/>
          </p:nvSpPr>
          <p:spPr>
            <a:xfrm>
              <a:off x="0" y="0"/>
              <a:ext cx="1095522" cy="322615"/>
            </a:xfrm>
            <a:custGeom>
              <a:avLst/>
              <a:gdLst/>
              <a:ahLst/>
              <a:cxnLst/>
              <a:rect l="l" t="t" r="r" b="b"/>
              <a:pathLst>
                <a:path w="1095522" h="322615">
                  <a:moveTo>
                    <a:pt x="161308" y="0"/>
                  </a:moveTo>
                  <a:lnTo>
                    <a:pt x="934214" y="0"/>
                  </a:lnTo>
                  <a:cubicBezTo>
                    <a:pt x="1023302" y="0"/>
                    <a:pt x="1095522" y="72220"/>
                    <a:pt x="1095522" y="161308"/>
                  </a:cubicBezTo>
                  <a:lnTo>
                    <a:pt x="1095522" y="161308"/>
                  </a:lnTo>
                  <a:cubicBezTo>
                    <a:pt x="1095522" y="250395"/>
                    <a:pt x="1023302" y="322615"/>
                    <a:pt x="934214" y="322615"/>
                  </a:cubicBezTo>
                  <a:lnTo>
                    <a:pt x="161308" y="322615"/>
                  </a:lnTo>
                  <a:cubicBezTo>
                    <a:pt x="72220" y="322615"/>
                    <a:pt x="0" y="250395"/>
                    <a:pt x="0" y="161308"/>
                  </a:cubicBezTo>
                  <a:lnTo>
                    <a:pt x="0" y="161308"/>
                  </a:lnTo>
                  <a:cubicBezTo>
                    <a:pt x="0" y="72220"/>
                    <a:pt x="72220" y="0"/>
                    <a:pt x="161308" y="0"/>
                  </a:cubicBezTo>
                  <a:close/>
                </a:path>
              </a:pathLst>
            </a:custGeom>
            <a:solidFill>
              <a:srgbClr val="122359"/>
            </a:solidFill>
          </p:spPr>
          <p:txBody>
            <a:bodyPr/>
            <a:lstStyle/>
            <a:p>
              <a:endParaRPr lang="en-US"/>
            </a:p>
          </p:txBody>
        </p:sp>
        <p:sp>
          <p:nvSpPr>
            <p:cNvPr id="10" name="TextBox 10"/>
            <p:cNvSpPr txBox="1"/>
            <p:nvPr/>
          </p:nvSpPr>
          <p:spPr>
            <a:xfrm>
              <a:off x="0" y="-38100"/>
              <a:ext cx="1095521" cy="360715"/>
            </a:xfrm>
            <a:prstGeom prst="rect">
              <a:avLst/>
            </a:prstGeom>
          </p:spPr>
          <p:txBody>
            <a:bodyPr lIns="50800" tIns="50800" rIns="50800" bIns="50800" rtlCol="0" anchor="ctr"/>
            <a:lstStyle/>
            <a:p>
              <a:pPr algn="ctr">
                <a:lnSpc>
                  <a:spcPts val="2520"/>
                </a:lnSpc>
              </a:pPr>
              <a:r>
                <a:rPr lang="en-US" sz="1800" b="1">
                  <a:solidFill>
                    <a:srgbClr val="FFFFFF"/>
                  </a:solidFill>
                  <a:latin typeface="TT Fors Bold"/>
                  <a:ea typeface="TT Fors Bold"/>
                  <a:cs typeface="TT Fors Bold"/>
                  <a:sym typeface="TT Fors Bold"/>
                </a:rPr>
                <a:t>Teacher/Advisor Level</a:t>
              </a:r>
            </a:p>
          </p:txBody>
        </p:sp>
      </p:grpSp>
      <p:grpSp>
        <p:nvGrpSpPr>
          <p:cNvPr id="11" name="Group 11"/>
          <p:cNvGrpSpPr/>
          <p:nvPr/>
        </p:nvGrpSpPr>
        <p:grpSpPr>
          <a:xfrm>
            <a:off x="11865076" y="1536151"/>
            <a:ext cx="2548749" cy="750570"/>
            <a:chOff x="0" y="0"/>
            <a:chExt cx="1095521" cy="322615"/>
          </a:xfrm>
        </p:grpSpPr>
        <p:sp>
          <p:nvSpPr>
            <p:cNvPr id="12" name="Freeform 12"/>
            <p:cNvSpPr/>
            <p:nvPr/>
          </p:nvSpPr>
          <p:spPr>
            <a:xfrm>
              <a:off x="0" y="0"/>
              <a:ext cx="1095522" cy="322615"/>
            </a:xfrm>
            <a:custGeom>
              <a:avLst/>
              <a:gdLst/>
              <a:ahLst/>
              <a:cxnLst/>
              <a:rect l="l" t="t" r="r" b="b"/>
              <a:pathLst>
                <a:path w="1095522" h="322615">
                  <a:moveTo>
                    <a:pt x="161308" y="0"/>
                  </a:moveTo>
                  <a:lnTo>
                    <a:pt x="934214" y="0"/>
                  </a:lnTo>
                  <a:cubicBezTo>
                    <a:pt x="1023302" y="0"/>
                    <a:pt x="1095522" y="72220"/>
                    <a:pt x="1095522" y="161308"/>
                  </a:cubicBezTo>
                  <a:lnTo>
                    <a:pt x="1095522" y="161308"/>
                  </a:lnTo>
                  <a:cubicBezTo>
                    <a:pt x="1095522" y="250395"/>
                    <a:pt x="1023302" y="322615"/>
                    <a:pt x="934214" y="322615"/>
                  </a:cubicBezTo>
                  <a:lnTo>
                    <a:pt x="161308" y="322615"/>
                  </a:lnTo>
                  <a:cubicBezTo>
                    <a:pt x="72220" y="322615"/>
                    <a:pt x="0" y="250395"/>
                    <a:pt x="0" y="161308"/>
                  </a:cubicBezTo>
                  <a:lnTo>
                    <a:pt x="0" y="161308"/>
                  </a:lnTo>
                  <a:cubicBezTo>
                    <a:pt x="0" y="72220"/>
                    <a:pt x="72220" y="0"/>
                    <a:pt x="161308" y="0"/>
                  </a:cubicBezTo>
                  <a:close/>
                </a:path>
              </a:pathLst>
            </a:custGeom>
            <a:solidFill>
              <a:srgbClr val="F68D55"/>
            </a:solidFill>
          </p:spPr>
          <p:txBody>
            <a:bodyPr/>
            <a:lstStyle/>
            <a:p>
              <a:endParaRPr lang="en-US"/>
            </a:p>
          </p:txBody>
        </p:sp>
        <p:sp>
          <p:nvSpPr>
            <p:cNvPr id="13" name="TextBox 13"/>
            <p:cNvSpPr txBox="1"/>
            <p:nvPr/>
          </p:nvSpPr>
          <p:spPr>
            <a:xfrm>
              <a:off x="0" y="-38100"/>
              <a:ext cx="1095521" cy="360715"/>
            </a:xfrm>
            <a:prstGeom prst="rect">
              <a:avLst/>
            </a:prstGeom>
          </p:spPr>
          <p:txBody>
            <a:bodyPr lIns="50800" tIns="50800" rIns="50800" bIns="50800" rtlCol="0" anchor="ctr"/>
            <a:lstStyle/>
            <a:p>
              <a:pPr algn="ctr">
                <a:lnSpc>
                  <a:spcPts val="2520"/>
                </a:lnSpc>
              </a:pPr>
              <a:r>
                <a:rPr lang="en-US" sz="1800" b="1">
                  <a:solidFill>
                    <a:srgbClr val="122359"/>
                  </a:solidFill>
                  <a:latin typeface="TT Fors Bold"/>
                  <a:ea typeface="TT Fors Bold"/>
                  <a:cs typeface="TT Fors Bold"/>
                  <a:sym typeface="TT Fors Bold"/>
                </a:rPr>
                <a:t>District</a:t>
              </a:r>
            </a:p>
            <a:p>
              <a:pPr marL="0" lvl="0" indent="0" algn="ctr">
                <a:lnSpc>
                  <a:spcPts val="2520"/>
                </a:lnSpc>
                <a:spcBef>
                  <a:spcPct val="0"/>
                </a:spcBef>
              </a:pPr>
              <a:r>
                <a:rPr lang="en-US" sz="1800" b="1">
                  <a:solidFill>
                    <a:srgbClr val="122359"/>
                  </a:solidFill>
                  <a:latin typeface="TT Fors Bold"/>
                  <a:ea typeface="TT Fors Bold"/>
                  <a:cs typeface="TT Fors Bold"/>
                  <a:sym typeface="TT Fors Bold"/>
                </a:rPr>
                <a:t>Level</a:t>
              </a:r>
            </a:p>
          </p:txBody>
        </p:sp>
      </p:grpSp>
      <p:grpSp>
        <p:nvGrpSpPr>
          <p:cNvPr id="14" name="Group 14"/>
          <p:cNvGrpSpPr/>
          <p:nvPr/>
        </p:nvGrpSpPr>
        <p:grpSpPr>
          <a:xfrm>
            <a:off x="5949079" y="7616015"/>
            <a:ext cx="1018185" cy="1063331"/>
            <a:chOff x="0" y="0"/>
            <a:chExt cx="1357580" cy="1417775"/>
          </a:xfrm>
        </p:grpSpPr>
        <p:sp>
          <p:nvSpPr>
            <p:cNvPr id="15" name="Freeform 15"/>
            <p:cNvSpPr/>
            <p:nvPr/>
          </p:nvSpPr>
          <p:spPr>
            <a:xfrm>
              <a:off x="47585" y="0"/>
              <a:ext cx="1262410" cy="1417775"/>
            </a:xfrm>
            <a:custGeom>
              <a:avLst/>
              <a:gdLst/>
              <a:ahLst/>
              <a:cxnLst/>
              <a:rect l="l" t="t" r="r" b="b"/>
              <a:pathLst>
                <a:path w="1262410" h="1417775">
                  <a:moveTo>
                    <a:pt x="0" y="0"/>
                  </a:moveTo>
                  <a:lnTo>
                    <a:pt x="1262410" y="0"/>
                  </a:lnTo>
                  <a:lnTo>
                    <a:pt x="1262410" y="1417775"/>
                  </a:lnTo>
                  <a:lnTo>
                    <a:pt x="0" y="1417775"/>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txBody>
            <a:bodyPr/>
            <a:lstStyle/>
            <a:p>
              <a:endParaRPr lang="en-US"/>
            </a:p>
          </p:txBody>
        </p:sp>
        <p:sp>
          <p:nvSpPr>
            <p:cNvPr id="16" name="TextBox 16"/>
            <p:cNvSpPr txBox="1"/>
            <p:nvPr/>
          </p:nvSpPr>
          <p:spPr>
            <a:xfrm>
              <a:off x="0" y="363056"/>
              <a:ext cx="1357580" cy="484294"/>
            </a:xfrm>
            <a:prstGeom prst="rect">
              <a:avLst/>
            </a:prstGeom>
          </p:spPr>
          <p:txBody>
            <a:bodyPr lIns="0" tIns="0" rIns="0" bIns="0" rtlCol="0" anchor="t">
              <a:spAutoFit/>
            </a:bodyPr>
            <a:lstStyle/>
            <a:p>
              <a:pPr algn="ctr">
                <a:lnSpc>
                  <a:spcPts val="3079"/>
                </a:lnSpc>
                <a:spcBef>
                  <a:spcPct val="0"/>
                </a:spcBef>
              </a:pPr>
              <a:r>
                <a:rPr lang="en-US" sz="2199" b="1">
                  <a:solidFill>
                    <a:srgbClr val="FFFFFF"/>
                  </a:solidFill>
                  <a:latin typeface="TT Fors Bold"/>
                  <a:ea typeface="TT Fors Bold"/>
                  <a:cs typeface="TT Fors Bold"/>
                  <a:sym typeface="TT Fors Bold"/>
                </a:rPr>
                <a:t>03</a:t>
              </a:r>
            </a:p>
          </p:txBody>
        </p:sp>
      </p:grpSp>
      <p:grpSp>
        <p:nvGrpSpPr>
          <p:cNvPr id="17" name="Group 17"/>
          <p:cNvGrpSpPr/>
          <p:nvPr/>
        </p:nvGrpSpPr>
        <p:grpSpPr>
          <a:xfrm>
            <a:off x="11829387" y="7616015"/>
            <a:ext cx="1018185" cy="1063331"/>
            <a:chOff x="0" y="0"/>
            <a:chExt cx="1357580" cy="1417775"/>
          </a:xfrm>
        </p:grpSpPr>
        <p:sp>
          <p:nvSpPr>
            <p:cNvPr id="18" name="Freeform 18"/>
            <p:cNvSpPr/>
            <p:nvPr/>
          </p:nvSpPr>
          <p:spPr>
            <a:xfrm>
              <a:off x="47585" y="0"/>
              <a:ext cx="1262410" cy="1417775"/>
            </a:xfrm>
            <a:custGeom>
              <a:avLst/>
              <a:gdLst/>
              <a:ahLst/>
              <a:cxnLst/>
              <a:rect l="l" t="t" r="r" b="b"/>
              <a:pathLst>
                <a:path w="1262410" h="1417775">
                  <a:moveTo>
                    <a:pt x="0" y="0"/>
                  </a:moveTo>
                  <a:lnTo>
                    <a:pt x="1262410" y="0"/>
                  </a:lnTo>
                  <a:lnTo>
                    <a:pt x="1262410" y="1417775"/>
                  </a:lnTo>
                  <a:lnTo>
                    <a:pt x="0" y="1417775"/>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9" name="TextBox 19"/>
            <p:cNvSpPr txBox="1"/>
            <p:nvPr/>
          </p:nvSpPr>
          <p:spPr>
            <a:xfrm>
              <a:off x="0" y="363056"/>
              <a:ext cx="1357580" cy="484294"/>
            </a:xfrm>
            <a:prstGeom prst="rect">
              <a:avLst/>
            </a:prstGeom>
          </p:spPr>
          <p:txBody>
            <a:bodyPr lIns="0" tIns="0" rIns="0" bIns="0" rtlCol="0" anchor="t">
              <a:spAutoFit/>
            </a:bodyPr>
            <a:lstStyle/>
            <a:p>
              <a:pPr algn="ctr">
                <a:lnSpc>
                  <a:spcPts val="3079"/>
                </a:lnSpc>
                <a:spcBef>
                  <a:spcPct val="0"/>
                </a:spcBef>
              </a:pPr>
              <a:r>
                <a:rPr lang="en-US" sz="2199" b="1">
                  <a:solidFill>
                    <a:srgbClr val="000000"/>
                  </a:solidFill>
                  <a:latin typeface="TT Fors Bold"/>
                  <a:ea typeface="TT Fors Bold"/>
                  <a:cs typeface="TT Fors Bold"/>
                  <a:sym typeface="TT Fors Bold"/>
                </a:rPr>
                <a:t>03</a:t>
              </a:r>
            </a:p>
          </p:txBody>
        </p:sp>
      </p:grpSp>
      <p:grpSp>
        <p:nvGrpSpPr>
          <p:cNvPr id="20" name="Group 20"/>
          <p:cNvGrpSpPr/>
          <p:nvPr/>
        </p:nvGrpSpPr>
        <p:grpSpPr>
          <a:xfrm>
            <a:off x="5949079" y="5477548"/>
            <a:ext cx="1018185" cy="1063331"/>
            <a:chOff x="0" y="0"/>
            <a:chExt cx="1357580" cy="1417775"/>
          </a:xfrm>
        </p:grpSpPr>
        <p:sp>
          <p:nvSpPr>
            <p:cNvPr id="21" name="Freeform 21"/>
            <p:cNvSpPr/>
            <p:nvPr/>
          </p:nvSpPr>
          <p:spPr>
            <a:xfrm>
              <a:off x="47585" y="0"/>
              <a:ext cx="1262410" cy="1417775"/>
            </a:xfrm>
            <a:custGeom>
              <a:avLst/>
              <a:gdLst/>
              <a:ahLst/>
              <a:cxnLst/>
              <a:rect l="l" t="t" r="r" b="b"/>
              <a:pathLst>
                <a:path w="1262410" h="1417775">
                  <a:moveTo>
                    <a:pt x="0" y="0"/>
                  </a:moveTo>
                  <a:lnTo>
                    <a:pt x="1262410" y="0"/>
                  </a:lnTo>
                  <a:lnTo>
                    <a:pt x="1262410" y="1417775"/>
                  </a:lnTo>
                  <a:lnTo>
                    <a:pt x="0" y="1417775"/>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txBody>
            <a:bodyPr/>
            <a:lstStyle/>
            <a:p>
              <a:endParaRPr lang="en-US"/>
            </a:p>
          </p:txBody>
        </p:sp>
        <p:sp>
          <p:nvSpPr>
            <p:cNvPr id="22" name="TextBox 22"/>
            <p:cNvSpPr txBox="1"/>
            <p:nvPr/>
          </p:nvSpPr>
          <p:spPr>
            <a:xfrm>
              <a:off x="0" y="367225"/>
              <a:ext cx="1357580" cy="484294"/>
            </a:xfrm>
            <a:prstGeom prst="rect">
              <a:avLst/>
            </a:prstGeom>
          </p:spPr>
          <p:txBody>
            <a:bodyPr lIns="0" tIns="0" rIns="0" bIns="0" rtlCol="0" anchor="t">
              <a:spAutoFit/>
            </a:bodyPr>
            <a:lstStyle/>
            <a:p>
              <a:pPr algn="ctr">
                <a:lnSpc>
                  <a:spcPts val="3079"/>
                </a:lnSpc>
                <a:spcBef>
                  <a:spcPct val="0"/>
                </a:spcBef>
              </a:pPr>
              <a:r>
                <a:rPr lang="en-US" sz="2199" b="1">
                  <a:solidFill>
                    <a:srgbClr val="FFFFFF"/>
                  </a:solidFill>
                  <a:latin typeface="TT Fors Bold"/>
                  <a:ea typeface="TT Fors Bold"/>
                  <a:cs typeface="TT Fors Bold"/>
                  <a:sym typeface="TT Fors Bold"/>
                </a:rPr>
                <a:t>02</a:t>
              </a:r>
            </a:p>
          </p:txBody>
        </p:sp>
      </p:grpSp>
      <p:grpSp>
        <p:nvGrpSpPr>
          <p:cNvPr id="23" name="Group 23"/>
          <p:cNvGrpSpPr/>
          <p:nvPr/>
        </p:nvGrpSpPr>
        <p:grpSpPr>
          <a:xfrm>
            <a:off x="11829387" y="5477548"/>
            <a:ext cx="1018185" cy="1063331"/>
            <a:chOff x="0" y="0"/>
            <a:chExt cx="1357580" cy="1417775"/>
          </a:xfrm>
        </p:grpSpPr>
        <p:sp>
          <p:nvSpPr>
            <p:cNvPr id="24" name="Freeform 24"/>
            <p:cNvSpPr/>
            <p:nvPr/>
          </p:nvSpPr>
          <p:spPr>
            <a:xfrm>
              <a:off x="47585" y="0"/>
              <a:ext cx="1262410" cy="1417775"/>
            </a:xfrm>
            <a:custGeom>
              <a:avLst/>
              <a:gdLst/>
              <a:ahLst/>
              <a:cxnLst/>
              <a:rect l="l" t="t" r="r" b="b"/>
              <a:pathLst>
                <a:path w="1262410" h="1417775">
                  <a:moveTo>
                    <a:pt x="0" y="0"/>
                  </a:moveTo>
                  <a:lnTo>
                    <a:pt x="1262410" y="0"/>
                  </a:lnTo>
                  <a:lnTo>
                    <a:pt x="1262410" y="1417775"/>
                  </a:lnTo>
                  <a:lnTo>
                    <a:pt x="0" y="1417775"/>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25" name="TextBox 25"/>
            <p:cNvSpPr txBox="1"/>
            <p:nvPr/>
          </p:nvSpPr>
          <p:spPr>
            <a:xfrm>
              <a:off x="0" y="367225"/>
              <a:ext cx="1357580" cy="484294"/>
            </a:xfrm>
            <a:prstGeom prst="rect">
              <a:avLst/>
            </a:prstGeom>
          </p:spPr>
          <p:txBody>
            <a:bodyPr lIns="0" tIns="0" rIns="0" bIns="0" rtlCol="0" anchor="t">
              <a:spAutoFit/>
            </a:bodyPr>
            <a:lstStyle/>
            <a:p>
              <a:pPr algn="ctr">
                <a:lnSpc>
                  <a:spcPts val="3079"/>
                </a:lnSpc>
                <a:spcBef>
                  <a:spcPct val="0"/>
                </a:spcBef>
              </a:pPr>
              <a:r>
                <a:rPr lang="en-US" sz="2199" b="1">
                  <a:solidFill>
                    <a:srgbClr val="000000"/>
                  </a:solidFill>
                  <a:latin typeface="TT Fors Bold"/>
                  <a:ea typeface="TT Fors Bold"/>
                  <a:cs typeface="TT Fors Bold"/>
                  <a:sym typeface="TT Fors Bold"/>
                </a:rPr>
                <a:t>02</a:t>
              </a:r>
            </a:p>
          </p:txBody>
        </p:sp>
      </p:grpSp>
      <p:grpSp>
        <p:nvGrpSpPr>
          <p:cNvPr id="26" name="Group 26"/>
          <p:cNvGrpSpPr/>
          <p:nvPr/>
        </p:nvGrpSpPr>
        <p:grpSpPr>
          <a:xfrm>
            <a:off x="5949079" y="3339081"/>
            <a:ext cx="1018185" cy="1063331"/>
            <a:chOff x="0" y="0"/>
            <a:chExt cx="1357580" cy="1417775"/>
          </a:xfrm>
        </p:grpSpPr>
        <p:sp>
          <p:nvSpPr>
            <p:cNvPr id="27" name="Freeform 27"/>
            <p:cNvSpPr/>
            <p:nvPr/>
          </p:nvSpPr>
          <p:spPr>
            <a:xfrm>
              <a:off x="47585" y="0"/>
              <a:ext cx="1262410" cy="1417775"/>
            </a:xfrm>
            <a:custGeom>
              <a:avLst/>
              <a:gdLst/>
              <a:ahLst/>
              <a:cxnLst/>
              <a:rect l="l" t="t" r="r" b="b"/>
              <a:pathLst>
                <a:path w="1262410" h="1417775">
                  <a:moveTo>
                    <a:pt x="0" y="0"/>
                  </a:moveTo>
                  <a:lnTo>
                    <a:pt x="1262410" y="0"/>
                  </a:lnTo>
                  <a:lnTo>
                    <a:pt x="1262410" y="1417775"/>
                  </a:lnTo>
                  <a:lnTo>
                    <a:pt x="0" y="141777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8" name="TextBox 28"/>
            <p:cNvSpPr txBox="1"/>
            <p:nvPr/>
          </p:nvSpPr>
          <p:spPr>
            <a:xfrm>
              <a:off x="0" y="367225"/>
              <a:ext cx="1357580" cy="484294"/>
            </a:xfrm>
            <a:prstGeom prst="rect">
              <a:avLst/>
            </a:prstGeom>
          </p:spPr>
          <p:txBody>
            <a:bodyPr lIns="0" tIns="0" rIns="0" bIns="0" rtlCol="0" anchor="t">
              <a:spAutoFit/>
            </a:bodyPr>
            <a:lstStyle/>
            <a:p>
              <a:pPr algn="ctr">
                <a:lnSpc>
                  <a:spcPts val="3079"/>
                </a:lnSpc>
                <a:spcBef>
                  <a:spcPct val="0"/>
                </a:spcBef>
              </a:pPr>
              <a:r>
                <a:rPr lang="en-US" sz="2199" b="1">
                  <a:solidFill>
                    <a:srgbClr val="FFFFFF"/>
                  </a:solidFill>
                  <a:latin typeface="TT Fors Bold"/>
                  <a:ea typeface="TT Fors Bold"/>
                  <a:cs typeface="TT Fors Bold"/>
                  <a:sym typeface="TT Fors Bold"/>
                </a:rPr>
                <a:t>01</a:t>
              </a:r>
            </a:p>
          </p:txBody>
        </p:sp>
      </p:grpSp>
      <p:grpSp>
        <p:nvGrpSpPr>
          <p:cNvPr id="29" name="Group 29"/>
          <p:cNvGrpSpPr/>
          <p:nvPr/>
        </p:nvGrpSpPr>
        <p:grpSpPr>
          <a:xfrm>
            <a:off x="11829387" y="3339081"/>
            <a:ext cx="1018185" cy="1063331"/>
            <a:chOff x="0" y="0"/>
            <a:chExt cx="1357580" cy="1417775"/>
          </a:xfrm>
        </p:grpSpPr>
        <p:sp>
          <p:nvSpPr>
            <p:cNvPr id="30" name="Freeform 30"/>
            <p:cNvSpPr/>
            <p:nvPr/>
          </p:nvSpPr>
          <p:spPr>
            <a:xfrm>
              <a:off x="47585" y="0"/>
              <a:ext cx="1262410" cy="1417775"/>
            </a:xfrm>
            <a:custGeom>
              <a:avLst/>
              <a:gdLst/>
              <a:ahLst/>
              <a:cxnLst/>
              <a:rect l="l" t="t" r="r" b="b"/>
              <a:pathLst>
                <a:path w="1262410" h="1417775">
                  <a:moveTo>
                    <a:pt x="0" y="0"/>
                  </a:moveTo>
                  <a:lnTo>
                    <a:pt x="1262410" y="0"/>
                  </a:lnTo>
                  <a:lnTo>
                    <a:pt x="1262410" y="1417775"/>
                  </a:lnTo>
                  <a:lnTo>
                    <a:pt x="0" y="14177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1" name="TextBox 31"/>
            <p:cNvSpPr txBox="1"/>
            <p:nvPr/>
          </p:nvSpPr>
          <p:spPr>
            <a:xfrm>
              <a:off x="0" y="367225"/>
              <a:ext cx="1357580" cy="484294"/>
            </a:xfrm>
            <a:prstGeom prst="rect">
              <a:avLst/>
            </a:prstGeom>
          </p:spPr>
          <p:txBody>
            <a:bodyPr lIns="0" tIns="0" rIns="0" bIns="0" rtlCol="0" anchor="t">
              <a:spAutoFit/>
            </a:bodyPr>
            <a:lstStyle/>
            <a:p>
              <a:pPr algn="ctr">
                <a:lnSpc>
                  <a:spcPts val="3079"/>
                </a:lnSpc>
                <a:spcBef>
                  <a:spcPct val="0"/>
                </a:spcBef>
              </a:pPr>
              <a:r>
                <a:rPr lang="en-US" sz="2199" b="1">
                  <a:solidFill>
                    <a:srgbClr val="000000"/>
                  </a:solidFill>
                  <a:latin typeface="TT Fors Bold"/>
                  <a:ea typeface="TT Fors Bold"/>
                  <a:cs typeface="TT Fors Bold"/>
                  <a:sym typeface="TT Fors Bold"/>
                </a:rPr>
                <a:t>01</a:t>
              </a:r>
            </a:p>
          </p:txBody>
        </p:sp>
      </p:grpSp>
      <p:sp>
        <p:nvSpPr>
          <p:cNvPr id="32" name="Freeform 32"/>
          <p:cNvSpPr/>
          <p:nvPr/>
        </p:nvSpPr>
        <p:spPr>
          <a:xfrm>
            <a:off x="469987" y="4479735"/>
            <a:ext cx="4508025" cy="4389689"/>
          </a:xfrm>
          <a:custGeom>
            <a:avLst/>
            <a:gdLst/>
            <a:ahLst/>
            <a:cxnLst/>
            <a:rect l="l" t="t" r="r" b="b"/>
            <a:pathLst>
              <a:path w="4508025" h="4389689">
                <a:moveTo>
                  <a:pt x="0" y="0"/>
                </a:moveTo>
                <a:lnTo>
                  <a:pt x="4508025" y="0"/>
                </a:lnTo>
                <a:lnTo>
                  <a:pt x="4508025" y="4389689"/>
                </a:lnTo>
                <a:lnTo>
                  <a:pt x="0" y="438968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3" name="TextBox 33"/>
          <p:cNvSpPr txBox="1"/>
          <p:nvPr/>
        </p:nvSpPr>
        <p:spPr>
          <a:xfrm>
            <a:off x="331350" y="1673394"/>
            <a:ext cx="4785298" cy="1872616"/>
          </a:xfrm>
          <a:prstGeom prst="rect">
            <a:avLst/>
          </a:prstGeom>
        </p:spPr>
        <p:txBody>
          <a:bodyPr lIns="0" tIns="0" rIns="0" bIns="0" rtlCol="0" anchor="t">
            <a:spAutoFit/>
          </a:bodyPr>
          <a:lstStyle/>
          <a:p>
            <a:pPr algn="l">
              <a:lnSpc>
                <a:spcPts val="7559"/>
              </a:lnSpc>
              <a:spcBef>
                <a:spcPct val="0"/>
              </a:spcBef>
            </a:pPr>
            <a:r>
              <a:rPr lang="en-US" sz="5399" b="1">
                <a:solidFill>
                  <a:srgbClr val="000000"/>
                </a:solidFill>
                <a:latin typeface="TT Fors Bold"/>
                <a:ea typeface="TT Fors Bold"/>
                <a:cs typeface="TT Fors Bold"/>
                <a:sym typeface="TT Fors Bold"/>
              </a:rPr>
              <a:t>Data Portal Access</a:t>
            </a:r>
          </a:p>
        </p:txBody>
      </p:sp>
      <p:sp>
        <p:nvSpPr>
          <p:cNvPr id="34" name="TextBox 34"/>
          <p:cNvSpPr txBox="1"/>
          <p:nvPr/>
        </p:nvSpPr>
        <p:spPr>
          <a:xfrm>
            <a:off x="331350" y="3675825"/>
            <a:ext cx="3964407" cy="727710"/>
          </a:xfrm>
          <a:prstGeom prst="rect">
            <a:avLst/>
          </a:prstGeom>
        </p:spPr>
        <p:txBody>
          <a:bodyPr lIns="0" tIns="0" rIns="0" bIns="0" rtlCol="0" anchor="t">
            <a:spAutoFit/>
          </a:bodyPr>
          <a:lstStyle/>
          <a:p>
            <a:pPr algn="l">
              <a:lnSpc>
                <a:spcPts val="2940"/>
              </a:lnSpc>
              <a:spcBef>
                <a:spcPct val="0"/>
              </a:spcBef>
            </a:pPr>
            <a:r>
              <a:rPr lang="en-US" sz="2100">
                <a:solidFill>
                  <a:srgbClr val="000000"/>
                </a:solidFill>
                <a:latin typeface="TT Fors"/>
                <a:ea typeface="TT Fors"/>
                <a:cs typeface="TT Fors"/>
                <a:sym typeface="TT Fors"/>
              </a:rPr>
              <a:t>Which access level type is right for your CTSO?</a:t>
            </a:r>
          </a:p>
        </p:txBody>
      </p:sp>
      <p:sp>
        <p:nvSpPr>
          <p:cNvPr id="35" name="TextBox 35"/>
          <p:cNvSpPr txBox="1"/>
          <p:nvPr/>
        </p:nvSpPr>
        <p:spPr>
          <a:xfrm>
            <a:off x="7233964" y="7784844"/>
            <a:ext cx="3983716" cy="412750"/>
          </a:xfrm>
          <a:prstGeom prst="rect">
            <a:avLst/>
          </a:prstGeom>
        </p:spPr>
        <p:txBody>
          <a:bodyPr lIns="0" tIns="0" rIns="0" bIns="0" rtlCol="0" anchor="t">
            <a:spAutoFit/>
          </a:bodyPr>
          <a:lstStyle/>
          <a:p>
            <a:pPr algn="l">
              <a:lnSpc>
                <a:spcPts val="3499"/>
              </a:lnSpc>
              <a:spcBef>
                <a:spcPct val="0"/>
              </a:spcBef>
            </a:pPr>
            <a:r>
              <a:rPr lang="en-US" sz="2499">
                <a:solidFill>
                  <a:srgbClr val="000000"/>
                </a:solidFill>
                <a:latin typeface="TT Fors"/>
                <a:ea typeface="TT Fors"/>
                <a:cs typeface="TT Fors"/>
                <a:sym typeface="TT Fors"/>
              </a:rPr>
              <a:t>Submission Status View</a:t>
            </a:r>
          </a:p>
        </p:txBody>
      </p:sp>
      <p:sp>
        <p:nvSpPr>
          <p:cNvPr id="36" name="TextBox 36"/>
          <p:cNvSpPr txBox="1"/>
          <p:nvPr/>
        </p:nvSpPr>
        <p:spPr>
          <a:xfrm>
            <a:off x="13114325" y="7784844"/>
            <a:ext cx="4180967" cy="1289050"/>
          </a:xfrm>
          <a:prstGeom prst="rect">
            <a:avLst/>
          </a:prstGeom>
        </p:spPr>
        <p:txBody>
          <a:bodyPr lIns="0" tIns="0" rIns="0" bIns="0" rtlCol="0" anchor="t">
            <a:spAutoFit/>
          </a:bodyPr>
          <a:lstStyle/>
          <a:p>
            <a:pPr algn="l">
              <a:lnSpc>
                <a:spcPts val="3499"/>
              </a:lnSpc>
              <a:spcBef>
                <a:spcPct val="0"/>
              </a:spcBef>
            </a:pPr>
            <a:r>
              <a:rPr lang="en-US" sz="2499">
                <a:solidFill>
                  <a:srgbClr val="000000"/>
                </a:solidFill>
                <a:latin typeface="TT Fors"/>
                <a:ea typeface="TT Fors"/>
                <a:cs typeface="TT Fors"/>
                <a:sym typeface="TT Fors"/>
              </a:rPr>
              <a:t>Ability to pull reports regarding status for all submissions</a:t>
            </a:r>
          </a:p>
        </p:txBody>
      </p:sp>
      <p:sp>
        <p:nvSpPr>
          <p:cNvPr id="37" name="TextBox 37"/>
          <p:cNvSpPr txBox="1"/>
          <p:nvPr/>
        </p:nvSpPr>
        <p:spPr>
          <a:xfrm>
            <a:off x="7233964" y="5715208"/>
            <a:ext cx="3983716" cy="850900"/>
          </a:xfrm>
          <a:prstGeom prst="rect">
            <a:avLst/>
          </a:prstGeom>
        </p:spPr>
        <p:txBody>
          <a:bodyPr lIns="0" tIns="0" rIns="0" bIns="0" rtlCol="0" anchor="t">
            <a:spAutoFit/>
          </a:bodyPr>
          <a:lstStyle/>
          <a:p>
            <a:pPr algn="l">
              <a:lnSpc>
                <a:spcPts val="3499"/>
              </a:lnSpc>
              <a:spcBef>
                <a:spcPct val="0"/>
              </a:spcBef>
            </a:pPr>
            <a:r>
              <a:rPr lang="en-US" sz="2499">
                <a:solidFill>
                  <a:srgbClr val="000000"/>
                </a:solidFill>
                <a:latin typeface="TT Fors"/>
                <a:ea typeface="TT Fors"/>
                <a:cs typeface="TT Fors"/>
                <a:sym typeface="TT Fors"/>
              </a:rPr>
              <a:t>Able to access and submit for their CTSO only</a:t>
            </a:r>
          </a:p>
        </p:txBody>
      </p:sp>
      <p:sp>
        <p:nvSpPr>
          <p:cNvPr id="38" name="TextBox 38"/>
          <p:cNvSpPr txBox="1"/>
          <p:nvPr/>
        </p:nvSpPr>
        <p:spPr>
          <a:xfrm>
            <a:off x="13076225" y="5547886"/>
            <a:ext cx="4257167" cy="850900"/>
          </a:xfrm>
          <a:prstGeom prst="rect">
            <a:avLst/>
          </a:prstGeom>
        </p:spPr>
        <p:txBody>
          <a:bodyPr lIns="0" tIns="0" rIns="0" bIns="0" rtlCol="0" anchor="t">
            <a:spAutoFit/>
          </a:bodyPr>
          <a:lstStyle/>
          <a:p>
            <a:pPr algn="l">
              <a:lnSpc>
                <a:spcPts val="3499"/>
              </a:lnSpc>
              <a:spcBef>
                <a:spcPct val="0"/>
              </a:spcBef>
            </a:pPr>
            <a:r>
              <a:rPr lang="en-US" sz="2499">
                <a:solidFill>
                  <a:srgbClr val="000000"/>
                </a:solidFill>
                <a:latin typeface="TT Fors"/>
                <a:ea typeface="TT Fors"/>
                <a:cs typeface="TT Fors"/>
                <a:sym typeface="TT Fors"/>
              </a:rPr>
              <a:t>Able to access and submit for an entire district</a:t>
            </a:r>
          </a:p>
        </p:txBody>
      </p:sp>
      <p:sp>
        <p:nvSpPr>
          <p:cNvPr id="39" name="TextBox 39"/>
          <p:cNvSpPr txBox="1"/>
          <p:nvPr/>
        </p:nvSpPr>
        <p:spPr>
          <a:xfrm>
            <a:off x="7233964" y="3536144"/>
            <a:ext cx="3983716" cy="850901"/>
          </a:xfrm>
          <a:prstGeom prst="rect">
            <a:avLst/>
          </a:prstGeom>
        </p:spPr>
        <p:txBody>
          <a:bodyPr lIns="0" tIns="0" rIns="0" bIns="0" rtlCol="0" anchor="t">
            <a:spAutoFit/>
          </a:bodyPr>
          <a:lstStyle/>
          <a:p>
            <a:pPr algn="l">
              <a:lnSpc>
                <a:spcPts val="3499"/>
              </a:lnSpc>
              <a:spcBef>
                <a:spcPct val="0"/>
              </a:spcBef>
            </a:pPr>
            <a:r>
              <a:rPr lang="en-US" sz="2499">
                <a:solidFill>
                  <a:srgbClr val="000000"/>
                </a:solidFill>
                <a:latin typeface="TT Fors"/>
                <a:ea typeface="TT Fors"/>
                <a:cs typeface="TT Fors"/>
                <a:sym typeface="TT Fors"/>
              </a:rPr>
              <a:t>Can only access the CTSO portal page</a:t>
            </a:r>
          </a:p>
        </p:txBody>
      </p:sp>
      <p:sp>
        <p:nvSpPr>
          <p:cNvPr id="40" name="TextBox 40"/>
          <p:cNvSpPr txBox="1"/>
          <p:nvPr/>
        </p:nvSpPr>
        <p:spPr>
          <a:xfrm>
            <a:off x="13114325" y="3507911"/>
            <a:ext cx="4180967" cy="850900"/>
          </a:xfrm>
          <a:prstGeom prst="rect">
            <a:avLst/>
          </a:prstGeom>
        </p:spPr>
        <p:txBody>
          <a:bodyPr lIns="0" tIns="0" rIns="0" bIns="0" rtlCol="0" anchor="t">
            <a:spAutoFit/>
          </a:bodyPr>
          <a:lstStyle/>
          <a:p>
            <a:pPr algn="l">
              <a:lnSpc>
                <a:spcPts val="3499"/>
              </a:lnSpc>
              <a:spcBef>
                <a:spcPct val="0"/>
              </a:spcBef>
            </a:pPr>
            <a:r>
              <a:rPr lang="en-US" sz="2499">
                <a:solidFill>
                  <a:srgbClr val="000000"/>
                </a:solidFill>
                <a:latin typeface="TT Fors"/>
                <a:ea typeface="TT Fors"/>
                <a:cs typeface="TT Fors"/>
                <a:sym typeface="TT Fors"/>
              </a:rPr>
              <a:t>Able to access the CTSO page and other CTE pages</a:t>
            </a:r>
          </a:p>
        </p:txBody>
      </p:sp>
    </p:spTree>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335975" y="1028700"/>
            <a:ext cx="11581973" cy="847725"/>
          </a:xfrm>
          <a:prstGeom prst="rect">
            <a:avLst/>
          </a:prstGeom>
        </p:spPr>
        <p:txBody>
          <a:bodyPr lIns="0" tIns="0" rIns="0" bIns="0" rtlCol="0" anchor="t">
            <a:spAutoFit/>
          </a:bodyPr>
          <a:lstStyle/>
          <a:p>
            <a:pPr algn="l">
              <a:lnSpc>
                <a:spcPts val="6719"/>
              </a:lnSpc>
            </a:pPr>
            <a:r>
              <a:rPr lang="en-US" sz="5599" b="1" spc="503">
                <a:solidFill>
                  <a:srgbClr val="333333"/>
                </a:solidFill>
                <a:latin typeface="Montserrat Bold"/>
                <a:ea typeface="Montserrat Bold"/>
                <a:cs typeface="Montserrat Bold"/>
                <a:sym typeface="Montserrat Bold"/>
              </a:rPr>
              <a:t>Chapter Information</a:t>
            </a:r>
          </a:p>
        </p:txBody>
      </p:sp>
      <p:sp>
        <p:nvSpPr>
          <p:cNvPr id="3" name="TextBox 3"/>
          <p:cNvSpPr txBox="1"/>
          <p:nvPr/>
        </p:nvSpPr>
        <p:spPr>
          <a:xfrm>
            <a:off x="335975" y="2486875"/>
            <a:ext cx="9306732" cy="4346068"/>
          </a:xfrm>
          <a:prstGeom prst="rect">
            <a:avLst/>
          </a:prstGeom>
        </p:spPr>
        <p:txBody>
          <a:bodyPr lIns="0" tIns="0" rIns="0" bIns="0" rtlCol="0" anchor="t">
            <a:spAutoFit/>
          </a:bodyPr>
          <a:lstStyle/>
          <a:p>
            <a:pPr algn="l">
              <a:lnSpc>
                <a:spcPts val="3863"/>
              </a:lnSpc>
            </a:pPr>
            <a:r>
              <a:rPr lang="en-US" sz="2799">
                <a:solidFill>
                  <a:srgbClr val="333333"/>
                </a:solidFill>
                <a:latin typeface="Montserrat"/>
                <a:ea typeface="Montserrat"/>
                <a:cs typeface="Montserrat"/>
                <a:sym typeface="Montserrat"/>
              </a:rPr>
              <a:t>To start the form, some basic information needs to be established:</a:t>
            </a:r>
          </a:p>
          <a:p>
            <a:pPr algn="l">
              <a:lnSpc>
                <a:spcPts val="3863"/>
              </a:lnSpc>
            </a:pPr>
            <a:endParaRPr lang="en-US" sz="2799">
              <a:solidFill>
                <a:srgbClr val="333333"/>
              </a:solidFill>
              <a:latin typeface="Montserrat"/>
              <a:ea typeface="Montserrat"/>
              <a:cs typeface="Montserrat"/>
              <a:sym typeface="Montserrat"/>
            </a:endParaRP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Your log-in will autofill the school; however, you will need to input the </a:t>
            </a:r>
            <a:r>
              <a:rPr lang="en-US" sz="2799" b="1">
                <a:solidFill>
                  <a:srgbClr val="333333"/>
                </a:solidFill>
                <a:latin typeface="Montserrat Bold"/>
                <a:ea typeface="Montserrat Bold"/>
                <a:cs typeface="Montserrat Bold"/>
                <a:sym typeface="Montserrat Bold"/>
              </a:rPr>
              <a:t>program </a:t>
            </a:r>
            <a:r>
              <a:rPr lang="en-US" sz="2799">
                <a:solidFill>
                  <a:srgbClr val="333333"/>
                </a:solidFill>
                <a:latin typeface="Montserrat"/>
                <a:ea typeface="Montserrat"/>
                <a:cs typeface="Montserrat"/>
                <a:sym typeface="Montserrat"/>
              </a:rPr>
              <a:t>and the </a:t>
            </a:r>
            <a:r>
              <a:rPr lang="en-US" sz="2799" b="1">
                <a:solidFill>
                  <a:srgbClr val="333333"/>
                </a:solidFill>
                <a:latin typeface="Montserrat Bold"/>
                <a:ea typeface="Montserrat Bold"/>
                <a:cs typeface="Montserrat Bold"/>
                <a:sym typeface="Montserrat Bold"/>
              </a:rPr>
              <a:t>advisor information</a:t>
            </a:r>
          </a:p>
          <a:p>
            <a:pPr marL="1209039" lvl="2" indent="-403013" algn="l">
              <a:lnSpc>
                <a:spcPts val="3863"/>
              </a:lnSpc>
              <a:buFont typeface="Arial"/>
              <a:buChar char="⚬"/>
            </a:pPr>
            <a:r>
              <a:rPr lang="en-US" sz="2799">
                <a:solidFill>
                  <a:srgbClr val="333333"/>
                </a:solidFill>
                <a:latin typeface="Montserrat"/>
                <a:ea typeface="Montserrat"/>
                <a:cs typeface="Montserrat"/>
                <a:sym typeface="Montserrat"/>
              </a:rPr>
              <a:t>If you need assistance finding your Educator Identification Number (EIN), you can look it up at </a:t>
            </a:r>
            <a:r>
              <a:rPr lang="en-US" sz="2799" u="sng">
                <a:solidFill>
                  <a:srgbClr val="333333"/>
                </a:solidFill>
                <a:latin typeface="Montserrat"/>
                <a:ea typeface="Montserrat"/>
                <a:cs typeface="Montserrat"/>
                <a:sym typeface="Montserrat"/>
                <a:hlinkClick r:id="rId3" tooltip="https://mycert.azed.gov/public"/>
              </a:rPr>
              <a:t>https://mycert.azed.gov/public </a:t>
            </a:r>
          </a:p>
        </p:txBody>
      </p:sp>
      <p:sp>
        <p:nvSpPr>
          <p:cNvPr id="4" name="Freeform 4"/>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9591898" y="826971"/>
            <a:ext cx="8696102" cy="5520197"/>
            <a:chOff x="0" y="0"/>
            <a:chExt cx="11594802" cy="7360262"/>
          </a:xfrm>
        </p:grpSpPr>
        <p:grpSp>
          <p:nvGrpSpPr>
            <p:cNvPr id="6" name="Group 6"/>
            <p:cNvGrpSpPr/>
            <p:nvPr/>
          </p:nvGrpSpPr>
          <p:grpSpPr>
            <a:xfrm>
              <a:off x="0" y="0"/>
              <a:ext cx="11594802" cy="7360262"/>
              <a:chOff x="0" y="0"/>
              <a:chExt cx="2079953" cy="1320611"/>
            </a:xfrm>
          </p:grpSpPr>
          <p:sp>
            <p:nvSpPr>
              <p:cNvPr id="7" name="Freeform 7"/>
              <p:cNvSpPr/>
              <p:nvPr/>
            </p:nvSpPr>
            <p:spPr>
              <a:xfrm>
                <a:off x="0" y="0"/>
                <a:ext cx="2079953" cy="1320611"/>
              </a:xfrm>
              <a:custGeom>
                <a:avLst/>
                <a:gdLst/>
                <a:ahLst/>
                <a:cxnLst/>
                <a:rect l="l" t="t" r="r" b="b"/>
                <a:pathLst>
                  <a:path w="2079953" h="1320611">
                    <a:moveTo>
                      <a:pt x="2079953" y="14244"/>
                    </a:moveTo>
                    <a:lnTo>
                      <a:pt x="2079953" y="1306367"/>
                    </a:lnTo>
                    <a:cubicBezTo>
                      <a:pt x="2079953" y="1310145"/>
                      <a:pt x="2078453" y="1313768"/>
                      <a:pt x="2075781" y="1316439"/>
                    </a:cubicBezTo>
                    <a:cubicBezTo>
                      <a:pt x="2073110" y="1319111"/>
                      <a:pt x="2069487" y="1320611"/>
                      <a:pt x="2065709" y="1320611"/>
                    </a:cubicBezTo>
                    <a:lnTo>
                      <a:pt x="14244" y="1320611"/>
                    </a:lnTo>
                    <a:cubicBezTo>
                      <a:pt x="10467" y="1320611"/>
                      <a:pt x="6843" y="1319111"/>
                      <a:pt x="4172" y="1316439"/>
                    </a:cubicBezTo>
                    <a:cubicBezTo>
                      <a:pt x="1501" y="1313768"/>
                      <a:pt x="0" y="1310145"/>
                      <a:pt x="0" y="1306367"/>
                    </a:cubicBezTo>
                    <a:lnTo>
                      <a:pt x="0" y="14244"/>
                    </a:lnTo>
                    <a:cubicBezTo>
                      <a:pt x="0" y="10467"/>
                      <a:pt x="1501" y="6843"/>
                      <a:pt x="4172" y="4172"/>
                    </a:cubicBezTo>
                    <a:cubicBezTo>
                      <a:pt x="6843" y="1501"/>
                      <a:pt x="10467" y="0"/>
                      <a:pt x="14244" y="0"/>
                    </a:cubicBezTo>
                    <a:lnTo>
                      <a:pt x="2065709" y="0"/>
                    </a:lnTo>
                    <a:cubicBezTo>
                      <a:pt x="2069487" y="0"/>
                      <a:pt x="2073110" y="1501"/>
                      <a:pt x="2075781" y="4172"/>
                    </a:cubicBezTo>
                    <a:cubicBezTo>
                      <a:pt x="2078453" y="6843"/>
                      <a:pt x="2079953" y="10467"/>
                      <a:pt x="2079953" y="14244"/>
                    </a:cubicBezTo>
                    <a:close/>
                  </a:path>
                </a:pathLst>
              </a:custGeom>
              <a:solidFill>
                <a:srgbClr val="FFFFFF"/>
              </a:solidFill>
            </p:spPr>
            <p:txBody>
              <a:bodyPr/>
              <a:lstStyle/>
              <a:p>
                <a:endParaRPr lang="en-US"/>
              </a:p>
            </p:txBody>
          </p:sp>
          <p:sp>
            <p:nvSpPr>
              <p:cNvPr id="8" name="TextBox 8"/>
              <p:cNvSpPr txBox="1"/>
              <p:nvPr/>
            </p:nvSpPr>
            <p:spPr>
              <a:xfrm>
                <a:off x="0" y="-47625"/>
                <a:ext cx="2079953" cy="1368236"/>
              </a:xfrm>
              <a:prstGeom prst="rect">
                <a:avLst/>
              </a:prstGeom>
            </p:spPr>
            <p:txBody>
              <a:bodyPr lIns="50800" tIns="50800" rIns="50800" bIns="50800" rtlCol="0" anchor="ctr"/>
              <a:lstStyle/>
              <a:p>
                <a:pPr algn="ctr">
                  <a:lnSpc>
                    <a:spcPts val="3220"/>
                  </a:lnSpc>
                </a:pPr>
                <a:endParaRPr/>
              </a:p>
            </p:txBody>
          </p:sp>
        </p:grpSp>
        <p:sp>
          <p:nvSpPr>
            <p:cNvPr id="9" name="Freeform 9"/>
            <p:cNvSpPr/>
            <p:nvPr/>
          </p:nvSpPr>
          <p:spPr>
            <a:xfrm>
              <a:off x="0" y="268972"/>
              <a:ext cx="11328759" cy="6822318"/>
            </a:xfrm>
            <a:custGeom>
              <a:avLst/>
              <a:gdLst/>
              <a:ahLst/>
              <a:cxnLst/>
              <a:rect l="l" t="t" r="r" b="b"/>
              <a:pathLst>
                <a:path w="11328759" h="6822318">
                  <a:moveTo>
                    <a:pt x="0" y="0"/>
                  </a:moveTo>
                  <a:lnTo>
                    <a:pt x="11328759" y="0"/>
                  </a:lnTo>
                  <a:lnTo>
                    <a:pt x="11328759" y="6822318"/>
                  </a:lnTo>
                  <a:lnTo>
                    <a:pt x="0" y="6822318"/>
                  </a:lnTo>
                  <a:lnTo>
                    <a:pt x="0" y="0"/>
                  </a:lnTo>
                  <a:close/>
                </a:path>
              </a:pathLst>
            </a:custGeom>
            <a:blipFill>
              <a:blip>
                <a:extLst>
                  <a:ext uri="{96DAC541-7B7A-43D3-8B79-37D633B846F1}">
                    <asvg:svgBlip xmlns:asvg="http://schemas.microsoft.com/office/drawing/2016/SVG/main" r:embed="rId5"/>
                  </a:ext>
                </a:extLst>
              </a:blip>
              <a:stretch>
                <a:fillRect l="-1044" t="-3710" r="-2619" b="-188687"/>
              </a:stretch>
            </a:blipFill>
          </p:spPr>
          <p:txBody>
            <a:bodyPr/>
            <a:lstStyle/>
            <a:p>
              <a:endParaRPr lang="en-US"/>
            </a:p>
          </p:txBody>
        </p:sp>
      </p:grpSp>
      <p:sp>
        <p:nvSpPr>
          <p:cNvPr id="10" name="TextBox 10"/>
          <p:cNvSpPr txBox="1"/>
          <p:nvPr/>
        </p:nvSpPr>
        <p:spPr>
          <a:xfrm>
            <a:off x="335975" y="7158780"/>
            <a:ext cx="17733518" cy="2888743"/>
          </a:xfrm>
          <a:prstGeom prst="rect">
            <a:avLst/>
          </a:prstGeom>
        </p:spPr>
        <p:txBody>
          <a:bodyPr lIns="0" tIns="0" rIns="0" bIns="0" rtlCol="0" anchor="t">
            <a:spAutoFit/>
          </a:bodyPr>
          <a:lstStyle/>
          <a:p>
            <a:pPr marL="604519" lvl="1" indent="-302260" algn="l">
              <a:lnSpc>
                <a:spcPts val="3863"/>
              </a:lnSpc>
              <a:spcBef>
                <a:spcPct val="0"/>
              </a:spcBef>
              <a:buFont typeface="Arial"/>
              <a:buChar char="•"/>
            </a:pPr>
            <a:r>
              <a:rPr lang="en-US" sz="2799" strike="noStrike">
                <a:solidFill>
                  <a:srgbClr val="333333"/>
                </a:solidFill>
                <a:latin typeface="Montserrat"/>
                <a:ea typeface="Montserrat"/>
                <a:cs typeface="Montserrat"/>
                <a:sym typeface="Montserrat"/>
              </a:rPr>
              <a:t>Please select the CTSO you are submitting for and all programs that are in the chapter. You will also be prompted to enter the CTSO Chapter ID</a:t>
            </a:r>
          </a:p>
          <a:p>
            <a:pPr marL="1209039" lvl="2" indent="-403013" algn="l">
              <a:lnSpc>
                <a:spcPts val="3863"/>
              </a:lnSpc>
              <a:spcBef>
                <a:spcPct val="0"/>
              </a:spcBef>
              <a:buFont typeface="Arial"/>
              <a:buChar char="⚬"/>
            </a:pPr>
            <a:r>
              <a:rPr lang="en-US" sz="2799" strike="noStrike">
                <a:solidFill>
                  <a:srgbClr val="333333"/>
                </a:solidFill>
                <a:latin typeface="Montserrat"/>
                <a:ea typeface="Montserrat"/>
                <a:cs typeface="Montserrat"/>
                <a:sym typeface="Montserrat"/>
              </a:rPr>
              <a:t>Please note, the programs available are only programs your school has been approved and reported students for. </a:t>
            </a:r>
          </a:p>
          <a:p>
            <a:pPr marL="604519" lvl="1" indent="-302260" algn="l">
              <a:lnSpc>
                <a:spcPts val="3863"/>
              </a:lnSpc>
              <a:spcBef>
                <a:spcPct val="0"/>
              </a:spcBef>
              <a:buFont typeface="Arial"/>
              <a:buChar char="•"/>
            </a:pPr>
            <a:r>
              <a:rPr lang="en-US" sz="2799" strike="noStrike">
                <a:solidFill>
                  <a:srgbClr val="333333"/>
                </a:solidFill>
                <a:latin typeface="Montserrat"/>
                <a:ea typeface="Montserrat"/>
                <a:cs typeface="Montserrat"/>
                <a:sym typeface="Montserrat"/>
              </a:rPr>
              <a:t>You will need the school’s </a:t>
            </a:r>
            <a:r>
              <a:rPr lang="en-US" sz="2799" b="1" strike="noStrike">
                <a:solidFill>
                  <a:srgbClr val="333333"/>
                </a:solidFill>
                <a:latin typeface="Montserrat Bold"/>
                <a:ea typeface="Montserrat Bold"/>
                <a:cs typeface="Montserrat Bold"/>
                <a:sym typeface="Montserrat Bold"/>
              </a:rPr>
              <a:t>Invoicing/Billing Address</a:t>
            </a:r>
            <a:r>
              <a:rPr lang="en-US" sz="2799" strike="noStrike">
                <a:solidFill>
                  <a:srgbClr val="333333"/>
                </a:solidFill>
                <a:latin typeface="Montserrat"/>
                <a:ea typeface="Montserrat"/>
                <a:cs typeface="Montserrat"/>
                <a:sym typeface="Montserrat"/>
              </a:rPr>
              <a:t> on this section</a:t>
            </a:r>
          </a:p>
          <a:p>
            <a:pPr algn="l">
              <a:lnSpc>
                <a:spcPts val="3863"/>
              </a:lnSpc>
              <a:spcBef>
                <a:spcPct val="0"/>
              </a:spcBef>
            </a:pPr>
            <a:endParaRPr lang="en-US" sz="2799" strike="noStrike">
              <a:solidFill>
                <a:srgbClr val="333333"/>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Freeform 2"/>
          <p:cNvSpPr/>
          <p:nvPr/>
        </p:nvSpPr>
        <p:spPr>
          <a:xfrm>
            <a:off x="17259300" y="9259465"/>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sp>
        <p:nvSpPr>
          <p:cNvPr id="3" name="Freeform 3"/>
          <p:cNvSpPr/>
          <p:nvPr/>
        </p:nvSpPr>
        <p:spPr>
          <a:xfrm>
            <a:off x="12048758" y="1876425"/>
            <a:ext cx="4205092" cy="3984325"/>
          </a:xfrm>
          <a:custGeom>
            <a:avLst/>
            <a:gdLst/>
            <a:ahLst/>
            <a:cxnLst/>
            <a:rect l="l" t="t" r="r" b="b"/>
            <a:pathLst>
              <a:path w="4205092" h="3984325">
                <a:moveTo>
                  <a:pt x="0" y="0"/>
                </a:moveTo>
                <a:lnTo>
                  <a:pt x="4205092" y="0"/>
                </a:lnTo>
                <a:lnTo>
                  <a:pt x="4205092" y="3984325"/>
                </a:lnTo>
                <a:lnTo>
                  <a:pt x="0" y="39843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191636" y="5484814"/>
            <a:ext cx="4314495" cy="4330736"/>
          </a:xfrm>
          <a:custGeom>
            <a:avLst/>
            <a:gdLst/>
            <a:ahLst/>
            <a:cxnLst/>
            <a:rect l="l" t="t" r="r" b="b"/>
            <a:pathLst>
              <a:path w="4314495" h="4330736">
                <a:moveTo>
                  <a:pt x="0" y="0"/>
                </a:moveTo>
                <a:lnTo>
                  <a:pt x="4314496" y="0"/>
                </a:lnTo>
                <a:lnTo>
                  <a:pt x="4314496" y="4330736"/>
                </a:lnTo>
                <a:lnTo>
                  <a:pt x="0" y="433073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1028700" y="1028700"/>
            <a:ext cx="15225150" cy="847725"/>
          </a:xfrm>
          <a:prstGeom prst="rect">
            <a:avLst/>
          </a:prstGeom>
        </p:spPr>
        <p:txBody>
          <a:bodyPr lIns="0" tIns="0" rIns="0" bIns="0" rtlCol="0" anchor="t">
            <a:spAutoFit/>
          </a:bodyPr>
          <a:lstStyle/>
          <a:p>
            <a:pPr algn="ctr">
              <a:lnSpc>
                <a:spcPts val="6719"/>
              </a:lnSpc>
            </a:pPr>
            <a:r>
              <a:rPr lang="en-US" sz="5599" b="1">
                <a:solidFill>
                  <a:srgbClr val="333333"/>
                </a:solidFill>
                <a:latin typeface="Montserrat Bold"/>
                <a:ea typeface="Montserrat Bold"/>
                <a:cs typeface="Montserrat Bold"/>
                <a:sym typeface="Montserrat Bold"/>
              </a:rPr>
              <a:t>Important Notes</a:t>
            </a:r>
          </a:p>
        </p:txBody>
      </p:sp>
      <p:sp>
        <p:nvSpPr>
          <p:cNvPr id="6" name="TextBox 6"/>
          <p:cNvSpPr txBox="1"/>
          <p:nvPr/>
        </p:nvSpPr>
        <p:spPr>
          <a:xfrm>
            <a:off x="1434749" y="2769619"/>
            <a:ext cx="4572082" cy="1431417"/>
          </a:xfrm>
          <a:prstGeom prst="rect">
            <a:avLst/>
          </a:prstGeom>
        </p:spPr>
        <p:txBody>
          <a:bodyPr lIns="0" tIns="0" rIns="0" bIns="0" rtlCol="0" anchor="t">
            <a:spAutoFit/>
          </a:bodyPr>
          <a:lstStyle/>
          <a:p>
            <a:pPr algn="ctr">
              <a:lnSpc>
                <a:spcPts val="3863"/>
              </a:lnSpc>
            </a:pPr>
            <a:r>
              <a:rPr lang="en-US" sz="2799">
                <a:solidFill>
                  <a:srgbClr val="333333"/>
                </a:solidFill>
                <a:latin typeface="Montserrat"/>
                <a:ea typeface="Montserrat"/>
                <a:cs typeface="Montserrat"/>
                <a:sym typeface="Montserrat"/>
              </a:rPr>
              <a:t>Chapters need to have their Chapter ID available.</a:t>
            </a:r>
          </a:p>
        </p:txBody>
      </p:sp>
      <p:sp>
        <p:nvSpPr>
          <p:cNvPr id="7" name="TextBox 7"/>
          <p:cNvSpPr txBox="1"/>
          <p:nvPr/>
        </p:nvSpPr>
        <p:spPr>
          <a:xfrm>
            <a:off x="6230032" y="4870186"/>
            <a:ext cx="4822487" cy="2402967"/>
          </a:xfrm>
          <a:prstGeom prst="rect">
            <a:avLst/>
          </a:prstGeom>
        </p:spPr>
        <p:txBody>
          <a:bodyPr lIns="0" tIns="0" rIns="0" bIns="0" rtlCol="0" anchor="t">
            <a:spAutoFit/>
          </a:bodyPr>
          <a:lstStyle/>
          <a:p>
            <a:pPr algn="ctr">
              <a:lnSpc>
                <a:spcPts val="3863"/>
              </a:lnSpc>
            </a:pPr>
            <a:r>
              <a:rPr lang="en-US" sz="2799">
                <a:solidFill>
                  <a:srgbClr val="333333"/>
                </a:solidFill>
                <a:latin typeface="Montserrat"/>
                <a:ea typeface="Montserrat"/>
                <a:cs typeface="Montserrat"/>
                <a:sym typeface="Montserrat"/>
              </a:rPr>
              <a:t>If you are not sure about what CTSO you are affiliated with, reach out to a campus administrator or district CTE director</a:t>
            </a:r>
          </a:p>
        </p:txBody>
      </p:sp>
      <p:sp>
        <p:nvSpPr>
          <p:cNvPr id="8" name="TextBox 8"/>
          <p:cNvSpPr txBox="1"/>
          <p:nvPr/>
        </p:nvSpPr>
        <p:spPr>
          <a:xfrm>
            <a:off x="11294813" y="6625649"/>
            <a:ext cx="5624200" cy="3374518"/>
          </a:xfrm>
          <a:prstGeom prst="rect">
            <a:avLst/>
          </a:prstGeom>
        </p:spPr>
        <p:txBody>
          <a:bodyPr lIns="0" tIns="0" rIns="0" bIns="0" rtlCol="0" anchor="t">
            <a:spAutoFit/>
          </a:bodyPr>
          <a:lstStyle/>
          <a:p>
            <a:pPr algn="ctr">
              <a:lnSpc>
                <a:spcPts val="3863"/>
              </a:lnSpc>
            </a:pPr>
            <a:r>
              <a:rPr lang="en-US" sz="2799">
                <a:solidFill>
                  <a:srgbClr val="333333"/>
                </a:solidFill>
                <a:latin typeface="Montserrat"/>
                <a:ea typeface="Montserrat"/>
                <a:cs typeface="Montserrat"/>
                <a:sym typeface="Montserrat"/>
              </a:rPr>
              <a:t>For questions about Private/Parochial school CTSO requirements, please reach out to </a:t>
            </a:r>
            <a:r>
              <a:rPr lang="en-US" sz="2799" u="sng">
                <a:solidFill>
                  <a:srgbClr val="333333"/>
                </a:solidFill>
                <a:latin typeface="Montserrat"/>
                <a:ea typeface="Montserrat"/>
                <a:cs typeface="Montserrat"/>
                <a:sym typeface="Montserrat"/>
                <a:hlinkClick r:id="rId6" tooltip="mailto:CTELocalPrograms@azed.gov"/>
              </a:rPr>
              <a:t>CTELocalPrograms@azed.gov</a:t>
            </a:r>
            <a:r>
              <a:rPr lang="en-US" sz="2799">
                <a:solidFill>
                  <a:srgbClr val="333333"/>
                </a:solidFill>
                <a:latin typeface="Montserrat"/>
                <a:ea typeface="Montserrat"/>
                <a:cs typeface="Montserrat"/>
                <a:sym typeface="Montserrat"/>
              </a:rPr>
              <a:t> or the State Advisor for the CTSO you are affiliated with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9ECF4"/>
        </a:solidFill>
        <a:effectLst/>
      </p:bgPr>
    </p:bg>
    <p:spTree>
      <p:nvGrpSpPr>
        <p:cNvPr id="1" name=""/>
        <p:cNvGrpSpPr/>
        <p:nvPr/>
      </p:nvGrpSpPr>
      <p:grpSpPr>
        <a:xfrm>
          <a:off x="0" y="0"/>
          <a:ext cx="0" cy="0"/>
          <a:chOff x="0" y="0"/>
          <a:chExt cx="0" cy="0"/>
        </a:xfrm>
      </p:grpSpPr>
      <p:sp>
        <p:nvSpPr>
          <p:cNvPr id="2" name="TextBox 2"/>
          <p:cNvSpPr txBox="1"/>
          <p:nvPr/>
        </p:nvSpPr>
        <p:spPr>
          <a:xfrm>
            <a:off x="650210" y="1028700"/>
            <a:ext cx="14848269" cy="847725"/>
          </a:xfrm>
          <a:prstGeom prst="rect">
            <a:avLst/>
          </a:prstGeom>
        </p:spPr>
        <p:txBody>
          <a:bodyPr lIns="0" tIns="0" rIns="0" bIns="0" rtlCol="0" anchor="t">
            <a:spAutoFit/>
          </a:bodyPr>
          <a:lstStyle/>
          <a:p>
            <a:pPr algn="l">
              <a:lnSpc>
                <a:spcPts val="6719"/>
              </a:lnSpc>
            </a:pPr>
            <a:r>
              <a:rPr lang="en-US" sz="5599" b="1" spc="503">
                <a:solidFill>
                  <a:srgbClr val="333333"/>
                </a:solidFill>
                <a:latin typeface="Montserrat Bold"/>
                <a:ea typeface="Montserrat Bold"/>
                <a:cs typeface="Montserrat Bold"/>
                <a:sym typeface="Montserrat Bold"/>
              </a:rPr>
              <a:t>Constitution/Bylaws</a:t>
            </a:r>
          </a:p>
        </p:txBody>
      </p:sp>
      <p:sp>
        <p:nvSpPr>
          <p:cNvPr id="3" name="TextBox 3"/>
          <p:cNvSpPr txBox="1"/>
          <p:nvPr/>
        </p:nvSpPr>
        <p:spPr>
          <a:xfrm>
            <a:off x="650210" y="2725455"/>
            <a:ext cx="8493790" cy="6289168"/>
          </a:xfrm>
          <a:prstGeom prst="rect">
            <a:avLst/>
          </a:prstGeom>
        </p:spPr>
        <p:txBody>
          <a:bodyPr lIns="0" tIns="0" rIns="0" bIns="0" rtlCol="0" anchor="t">
            <a:spAutoFit/>
          </a:bodyPr>
          <a:lstStyle/>
          <a:p>
            <a:pPr algn="l">
              <a:lnSpc>
                <a:spcPts val="3863"/>
              </a:lnSpc>
            </a:pPr>
            <a:endParaRP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The uploaded document(s) must be </a:t>
            </a:r>
            <a:r>
              <a:rPr lang="en-US" sz="2799" i="1" u="none">
                <a:solidFill>
                  <a:srgbClr val="333333"/>
                </a:solidFill>
                <a:latin typeface="Montserrat Italics"/>
                <a:ea typeface="Montserrat Italics"/>
                <a:cs typeface="Montserrat Italics"/>
                <a:sym typeface="Montserrat Italics"/>
              </a:rPr>
              <a:t>your</a:t>
            </a:r>
            <a:r>
              <a:rPr lang="en-US" sz="2799" i="1">
                <a:solidFill>
                  <a:srgbClr val="333333"/>
                </a:solidFill>
                <a:latin typeface="Montserrat Italics"/>
                <a:ea typeface="Montserrat Italics"/>
                <a:cs typeface="Montserrat Italics"/>
                <a:sym typeface="Montserrat Italics"/>
              </a:rPr>
              <a:t> </a:t>
            </a:r>
            <a:r>
              <a:rPr lang="en-US" sz="2799" i="1" u="none">
                <a:solidFill>
                  <a:srgbClr val="333333"/>
                </a:solidFill>
                <a:latin typeface="Montserrat Italics"/>
                <a:ea typeface="Montserrat Italics"/>
                <a:cs typeface="Montserrat Italics"/>
                <a:sym typeface="Montserrat Italics"/>
              </a:rPr>
              <a:t>chapter’s</a:t>
            </a:r>
            <a:r>
              <a:rPr lang="en-US" sz="2799">
                <a:solidFill>
                  <a:srgbClr val="333333"/>
                </a:solidFill>
                <a:latin typeface="Montserrat"/>
                <a:ea typeface="Montserrat"/>
                <a:cs typeface="Montserrat"/>
                <a:sym typeface="Montserrat"/>
              </a:rPr>
              <a:t> constitution/bylaws</a:t>
            </a:r>
          </a:p>
          <a:p>
            <a:pPr marL="1209039" lvl="2" indent="-403013" algn="l">
              <a:lnSpc>
                <a:spcPts val="3863"/>
              </a:lnSpc>
              <a:buFont typeface="Arial"/>
              <a:buChar char="⚬"/>
            </a:pPr>
            <a:r>
              <a:rPr lang="en-US" sz="2799">
                <a:solidFill>
                  <a:srgbClr val="333333"/>
                </a:solidFill>
                <a:latin typeface="Montserrat"/>
                <a:ea typeface="Montserrat"/>
                <a:cs typeface="Montserrat"/>
                <a:sym typeface="Montserrat"/>
              </a:rPr>
              <a:t>Uploads of incomplete documents, the organization’s constitution/bylaws, or constitution/bylaws for another chapter will not be accepted</a:t>
            </a:r>
          </a:p>
          <a:p>
            <a:pPr marL="604519" lvl="1" indent="-302260" algn="l">
              <a:lnSpc>
                <a:spcPts val="3863"/>
              </a:lnSpc>
              <a:buFont typeface="Arial"/>
              <a:buChar char="•"/>
            </a:pPr>
            <a:r>
              <a:rPr lang="en-US" sz="2799">
                <a:solidFill>
                  <a:srgbClr val="333333"/>
                </a:solidFill>
                <a:latin typeface="Montserrat"/>
                <a:ea typeface="Montserrat"/>
                <a:cs typeface="Montserrat"/>
                <a:sym typeface="Montserrat"/>
              </a:rPr>
              <a:t>Constitution/bylaws </a:t>
            </a:r>
            <a:r>
              <a:rPr lang="en-US" sz="2799" b="1">
                <a:solidFill>
                  <a:srgbClr val="333333"/>
                </a:solidFill>
                <a:latin typeface="Montserrat Bold"/>
                <a:ea typeface="Montserrat Bold"/>
                <a:cs typeface="Montserrat Bold"/>
                <a:sym typeface="Montserrat Bold"/>
              </a:rPr>
              <a:t>must be</a:t>
            </a:r>
            <a:r>
              <a:rPr lang="en-US" sz="2799">
                <a:solidFill>
                  <a:srgbClr val="333333"/>
                </a:solidFill>
                <a:latin typeface="Montserrat"/>
                <a:ea typeface="Montserrat"/>
                <a:cs typeface="Montserrat"/>
                <a:sym typeface="Montserrat"/>
              </a:rPr>
              <a:t> reviewed and approved yearly by the advisor and the chapter officer team and the date needs to be on the document.</a:t>
            </a:r>
          </a:p>
          <a:p>
            <a:pPr marL="1209039" lvl="2" indent="-403013" algn="l">
              <a:lnSpc>
                <a:spcPts val="3863"/>
              </a:lnSpc>
              <a:buFont typeface="Arial"/>
              <a:buChar char="⚬"/>
            </a:pPr>
            <a:r>
              <a:rPr lang="en-US" sz="2799">
                <a:solidFill>
                  <a:srgbClr val="333333"/>
                </a:solidFill>
                <a:latin typeface="Montserrat"/>
                <a:ea typeface="Montserrat"/>
                <a:cs typeface="Montserrat"/>
                <a:sym typeface="Montserrat"/>
              </a:rPr>
              <a:t>Documents without a review date in the current year </a:t>
            </a:r>
            <a:r>
              <a:rPr lang="en-US" sz="2799" b="1">
                <a:solidFill>
                  <a:srgbClr val="333333"/>
                </a:solidFill>
                <a:latin typeface="Montserrat Bold"/>
                <a:ea typeface="Montserrat Bold"/>
                <a:cs typeface="Montserrat Bold"/>
                <a:sym typeface="Montserrat Bold"/>
              </a:rPr>
              <a:t>will be rejected</a:t>
            </a:r>
          </a:p>
        </p:txBody>
      </p:sp>
      <p:sp>
        <p:nvSpPr>
          <p:cNvPr id="4" name="Freeform 4"/>
          <p:cNvSpPr/>
          <p:nvPr/>
        </p:nvSpPr>
        <p:spPr>
          <a:xfrm>
            <a:off x="17230908" y="9258300"/>
            <a:ext cx="556085" cy="556085"/>
          </a:xfrm>
          <a:custGeom>
            <a:avLst/>
            <a:gdLst/>
            <a:ahLst/>
            <a:cxnLst/>
            <a:rect l="l" t="t" r="r" b="b"/>
            <a:pathLst>
              <a:path w="556085" h="556085">
                <a:moveTo>
                  <a:pt x="0" y="0"/>
                </a:moveTo>
                <a:lnTo>
                  <a:pt x="556085" y="0"/>
                </a:lnTo>
                <a:lnTo>
                  <a:pt x="556085" y="556085"/>
                </a:lnTo>
                <a:lnTo>
                  <a:pt x="0" y="556085"/>
                </a:lnTo>
                <a:lnTo>
                  <a:pt x="0" y="0"/>
                </a:lnTo>
                <a:close/>
              </a:path>
            </a:pathLst>
          </a:custGeom>
          <a:blipFill>
            <a:blip r:embed="rId3"/>
            <a:stretch>
              <a:fillRect/>
            </a:stretch>
          </a:blipFill>
        </p:spPr>
        <p:txBody>
          <a:bodyPr/>
          <a:lstStyle/>
          <a:p>
            <a:endParaRPr lang="en-US"/>
          </a:p>
        </p:txBody>
      </p:sp>
      <p:sp>
        <p:nvSpPr>
          <p:cNvPr id="5" name="Freeform 5"/>
          <p:cNvSpPr/>
          <p:nvPr/>
        </p:nvSpPr>
        <p:spPr>
          <a:xfrm>
            <a:off x="9845476" y="2989463"/>
            <a:ext cx="9390769" cy="2320221"/>
          </a:xfrm>
          <a:custGeom>
            <a:avLst/>
            <a:gdLst/>
            <a:ahLst/>
            <a:cxnLst/>
            <a:rect l="l" t="t" r="r" b="b"/>
            <a:pathLst>
              <a:path w="9390769" h="2320221">
                <a:moveTo>
                  <a:pt x="0" y="0"/>
                </a:moveTo>
                <a:lnTo>
                  <a:pt x="9390769" y="0"/>
                </a:lnTo>
                <a:lnTo>
                  <a:pt x="9390769" y="2320221"/>
                </a:lnTo>
                <a:lnTo>
                  <a:pt x="0" y="2320221"/>
                </a:lnTo>
                <a:lnTo>
                  <a:pt x="0" y="0"/>
                </a:lnTo>
                <a:close/>
              </a:path>
            </a:pathLst>
          </a:custGeom>
          <a:blipFill>
            <a:blip>
              <a:extLst>
                <a:ext uri="{96DAC541-7B7A-43D3-8B79-37D633B846F1}">
                  <asvg:svgBlip xmlns:asvg="http://schemas.microsoft.com/office/drawing/2016/SVG/main" r:embed="rId4"/>
                </a:ext>
              </a:extLst>
            </a:blip>
            <a:stretch>
              <a:fillRect l="-2131" t="-284840" b="-317309"/>
            </a:stretch>
          </a:blipFill>
        </p:spPr>
        <p:txBody>
          <a:bodyPr/>
          <a:lstStyle/>
          <a:p>
            <a:endParaRPr lang="en-US"/>
          </a:p>
        </p:txBody>
      </p:sp>
      <p:sp>
        <p:nvSpPr>
          <p:cNvPr id="6" name="AutoShape 6"/>
          <p:cNvSpPr/>
          <p:nvPr/>
        </p:nvSpPr>
        <p:spPr>
          <a:xfrm flipH="1" flipV="1">
            <a:off x="13783599" y="4678712"/>
            <a:ext cx="677545" cy="1878183"/>
          </a:xfrm>
          <a:prstGeom prst="line">
            <a:avLst/>
          </a:prstGeom>
          <a:ln w="38100" cap="flat">
            <a:solidFill>
              <a:srgbClr val="000000"/>
            </a:solidFill>
            <a:prstDash val="solid"/>
            <a:headEnd type="none" w="sm" len="sm"/>
            <a:tailEnd type="arrow" w="med" len="sm"/>
          </a:ln>
        </p:spPr>
        <p:txBody>
          <a:bodyPr/>
          <a:lstStyle/>
          <a:p>
            <a:endParaRPr lang="en-US"/>
          </a:p>
        </p:txBody>
      </p:sp>
      <p:sp>
        <p:nvSpPr>
          <p:cNvPr id="7" name="TextBox 7"/>
          <p:cNvSpPr txBox="1"/>
          <p:nvPr/>
        </p:nvSpPr>
        <p:spPr>
          <a:xfrm>
            <a:off x="11967779" y="6991985"/>
            <a:ext cx="4986730" cy="1780540"/>
          </a:xfrm>
          <a:prstGeom prst="rect">
            <a:avLst/>
          </a:prstGeom>
        </p:spPr>
        <p:txBody>
          <a:bodyPr lIns="0" tIns="0" rIns="0" bIns="0" rtlCol="0" anchor="t">
            <a:spAutoFit/>
          </a:bodyPr>
          <a:lstStyle/>
          <a:p>
            <a:pPr algn="ctr">
              <a:lnSpc>
                <a:spcPts val="4759"/>
              </a:lnSpc>
            </a:pPr>
            <a:r>
              <a:rPr lang="en-US" sz="3399">
                <a:solidFill>
                  <a:srgbClr val="333333"/>
                </a:solidFill>
                <a:latin typeface="Montserrat"/>
                <a:ea typeface="Montserrat"/>
                <a:cs typeface="Montserrat"/>
                <a:sym typeface="Montserrat"/>
              </a:rPr>
              <a:t>Bylaws will be uploaded and can be found here!</a:t>
            </a:r>
          </a:p>
        </p:txBody>
      </p:sp>
    </p:spTree>
  </p:cSld>
  <p:clrMapOvr>
    <a:masterClrMapping/>
  </p:clrMapOvr>
  <p:transition>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3195</TotalTime>
  <Words>1494</Words>
  <Application>Microsoft Office PowerPoint</Application>
  <PresentationFormat>Custom</PresentationFormat>
  <Paragraphs>165</Paragraphs>
  <Slides>20</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Calibri</vt:lpstr>
      <vt:lpstr>TT Fors Bold</vt:lpstr>
      <vt:lpstr>Montserrat</vt:lpstr>
      <vt:lpstr>Montserrat Bold</vt:lpstr>
      <vt:lpstr>Arial</vt:lpstr>
      <vt:lpstr>TT Fors</vt:lpstr>
      <vt:lpstr>Montserrat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CTSO Annual Submission Process</dc:title>
  <dc:creator>Oligny, Sandra</dc:creator>
  <cp:lastModifiedBy>Oligny, Sandra</cp:lastModifiedBy>
  <cp:revision>2</cp:revision>
  <dcterms:created xsi:type="dcterms:W3CDTF">2006-08-16T00:00:00Z</dcterms:created>
  <dcterms:modified xsi:type="dcterms:W3CDTF">2026-07-11T21:35:58Z</dcterms:modified>
  <dc:identifier>DAGwvsW-q1w</dc:identifier>
</cp:coreProperties>
</file>